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9144000" cy="5143500" type="screen16x9"/>
  <p:notesSz cx="6858000" cy="9144000"/>
  <p:embeddedFontLst>
    <p:embeddedFont>
      <p:font typeface="Open Sans" panose="020B0606030504020204" pitchFamily="34" charset="0"/>
      <p:regular r:id="rId58"/>
      <p:bold r:id="rId59"/>
      <p:italic r:id="rId60"/>
      <p:boldItalic r:id="rId61"/>
    </p:embeddedFont>
    <p:embeddedFont>
      <p:font typeface="Open Sans SemiBold" panose="020B0706030804020204" pitchFamily="34" charset="0"/>
      <p:regular r:id="rId62"/>
      <p:bold r:id="rId63"/>
      <p:italic r:id="rId64"/>
      <p:boldItalic r:id="rId65"/>
    </p:embeddedFont>
    <p:embeddedFont>
      <p:font typeface="Rajdhani" panose="020B060402020202020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h4pYzSjuktu7LQztCR8oegJnb3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2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p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82" name="Google Shape;82;p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2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Minería de datos no siempre es machine learning, cuando debemos realizar una predicción inevitablemente vamos estar utilizando machine learning, pero si queremos extraer información cómo las medianas, outlier (o valores atípicos), quartiles, etc, vamos a estar encontrando patrones o información que no impliquen una predicción.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197" name="Google Shape;197;p2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2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207" name="Google Shape;207;p2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2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Generar una discusión controlada para que en la clase salga que los modelos de regresión son los más complejos en implementar. Explicar que existen técnicas que nos ayudan a cambiar (si el problema lo permite) un modelo de regresión en un modelo de clasificación. Y explicar que entre los modelos existentes de clasificación Los modelos más simples son los modelos dicotómicos ( o sea modelos que el target puede obtener dos valores). Por tal motivo también existen formas de simplificar la modelización. Acá contar el proyecto de la tasa de plazo fijo del Hipotecario (cómo de un modelo de regresión se llevó a un modelo de clasificación) Y contar que el mejor modelo que podemos implementar es el más simple (o por lo menos en muchos casos)</a:t>
            </a:r>
            <a:endParaRPr/>
          </a:p>
        </p:txBody>
      </p:sp>
      <p:sp>
        <p:nvSpPr>
          <p:cNvPr id="216" name="Google Shape;216;p2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2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 Slide para hacer una separación y preguntar si hay dudas</a:t>
            </a:r>
            <a:endParaRPr/>
          </a:p>
        </p:txBody>
      </p:sp>
      <p:sp>
        <p:nvSpPr>
          <p:cNvPr id="223" name="Google Shape;223;p2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 name="Google Shape;227;p2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228" name="Google Shape;228;p2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2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236" name="Google Shape;236;p2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2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Las partes del árbol, </a:t>
            </a:r>
            <a:endParaRPr/>
          </a:p>
          <a:p>
            <a:pPr marL="0" lvl="0" indent="0" algn="l" rtl="0">
              <a:lnSpc>
                <a:spcPct val="100000"/>
              </a:lnSpc>
              <a:spcBef>
                <a:spcPts val="0"/>
              </a:spcBef>
              <a:spcAft>
                <a:spcPts val="0"/>
              </a:spcAft>
              <a:buSzPts val="1400"/>
              <a:buNone/>
            </a:pPr>
            <a:r>
              <a:rPr lang="es-AR"/>
              <a:t>Nodos internos, ramas y nodos finales se tiene un nodo raíz)</a:t>
            </a:r>
            <a:endParaRPr/>
          </a:p>
          <a:p>
            <a:pPr marL="0" lvl="0" indent="0" algn="l" rtl="0">
              <a:lnSpc>
                <a:spcPct val="100000"/>
              </a:lnSpc>
              <a:spcBef>
                <a:spcPts val="0"/>
              </a:spcBef>
              <a:spcAft>
                <a:spcPts val="0"/>
              </a:spcAft>
              <a:buSzPts val="1400"/>
              <a:buNone/>
            </a:pPr>
            <a:r>
              <a:rPr lang="es-AR"/>
              <a:t>Los nodos finales son aquellos que poseen los labels, el label que obtendrá cada nodo será el de la mayor cantidad de casos</a:t>
            </a:r>
            <a:endParaRPr/>
          </a:p>
          <a:p>
            <a:pPr marL="0" lvl="0" indent="0" algn="l" rtl="0">
              <a:lnSpc>
                <a:spcPct val="100000"/>
              </a:lnSpc>
              <a:spcBef>
                <a:spcPts val="0"/>
              </a:spcBef>
              <a:spcAft>
                <a:spcPts val="0"/>
              </a:spcAft>
              <a:buSzPts val="1400"/>
              <a:buNone/>
            </a:pPr>
            <a:r>
              <a:rPr lang="es-AR"/>
              <a:t> </a:t>
            </a:r>
            <a:endParaRPr/>
          </a:p>
        </p:txBody>
      </p:sp>
      <p:sp>
        <p:nvSpPr>
          <p:cNvPr id="246" name="Google Shape;246;p2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3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253" name="Google Shape;253;p3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3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3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p3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3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 name="Google Shape;124;p1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125" name="Google Shape;125;p1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3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80" name="Google Shape;280;p3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3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3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3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 Slide para hacer una separación y preguntar si hay dudas</a:t>
            </a:r>
            <a:endParaRPr/>
          </a:p>
        </p:txBody>
      </p:sp>
      <p:sp>
        <p:nvSpPr>
          <p:cNvPr id="296" name="Google Shape;296;p3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0" name="Google Shape;300;p3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3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1fc94839b9_0_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21fc94839b9_0_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10" name="Google Shape;310;g21fc94839b9_0_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p3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3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3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s-AR" sz="1200">
                <a:solidFill>
                  <a:srgbClr val="E76161"/>
                </a:solidFill>
              </a:rPr>
              <a:t>Básicamente, para calcular la ganancia de información, se debe calcular la entropía del padre (sin el corte) y luego restarle la entropía de cada uno de los grupos generados por dicho corte. </a:t>
            </a:r>
            <a:r>
              <a:rPr lang="es-AR" sz="1200" b="1">
                <a:solidFill>
                  <a:srgbClr val="E76161"/>
                </a:solidFill>
              </a:rPr>
              <a:t>Tener en cuenta los pesos de cada grupo</a:t>
            </a:r>
            <a:endParaRPr/>
          </a:p>
          <a:p>
            <a:pPr marL="457200" marR="0" lvl="0" indent="-228600" algn="l" rtl="0">
              <a:lnSpc>
                <a:spcPct val="100000"/>
              </a:lnSpc>
              <a:spcBef>
                <a:spcPts val="0"/>
              </a:spcBef>
              <a:spcAft>
                <a:spcPts val="0"/>
              </a:spcAft>
              <a:buClr>
                <a:srgbClr val="000000"/>
              </a:buClr>
              <a:buSzPts val="1400"/>
              <a:buFont typeface="Arial"/>
              <a:buNone/>
            </a:pPr>
            <a:endParaRPr sz="1200" b="1">
              <a:solidFill>
                <a:srgbClr val="E76161"/>
              </a:solidFill>
            </a:endParaRPr>
          </a:p>
          <a:p>
            <a:pPr marL="457200" marR="0" lvl="0" indent="-228600" algn="l" rtl="0">
              <a:lnSpc>
                <a:spcPct val="100000"/>
              </a:lnSpc>
              <a:spcBef>
                <a:spcPts val="0"/>
              </a:spcBef>
              <a:spcAft>
                <a:spcPts val="0"/>
              </a:spcAft>
              <a:buClr>
                <a:srgbClr val="000000"/>
              </a:buClr>
              <a:buSzPts val="1400"/>
              <a:buFont typeface="Arial"/>
              <a:buNone/>
            </a:pPr>
            <a:r>
              <a:rPr lang="es-AR" sz="1200" b="1">
                <a:solidFill>
                  <a:srgbClr val="E76161"/>
                </a:solidFill>
              </a:rPr>
              <a:t>Comentar que existen otras métricas como el índice de gini y el chi cuadrado (esta última sirve para identificar diferencias estadísticas entre los subnodos)</a:t>
            </a:r>
            <a:endParaRPr sz="1200" b="1">
              <a:solidFill>
                <a:srgbClr val="E76161"/>
              </a:solidFill>
            </a:endParaRPr>
          </a:p>
          <a:p>
            <a:pPr marL="457200" marR="0" lvl="0" indent="-228600" algn="l" rtl="0">
              <a:lnSpc>
                <a:spcPct val="100000"/>
              </a:lnSpc>
              <a:spcBef>
                <a:spcPts val="0"/>
              </a:spcBef>
              <a:spcAft>
                <a:spcPts val="0"/>
              </a:spcAft>
              <a:buClr>
                <a:srgbClr val="000000"/>
              </a:buClr>
              <a:buSzPts val="1400"/>
              <a:buFont typeface="Arial"/>
              <a:buNone/>
            </a:pPr>
            <a:endParaRPr sz="1200" b="1">
              <a:solidFill>
                <a:srgbClr val="E76161"/>
              </a:solidFill>
            </a:endParaRPr>
          </a:p>
          <a:p>
            <a:pPr marL="457200" marR="0" lvl="0" indent="-228600" algn="l" rtl="0">
              <a:lnSpc>
                <a:spcPct val="100000"/>
              </a:lnSpc>
              <a:spcBef>
                <a:spcPts val="0"/>
              </a:spcBef>
              <a:spcAft>
                <a:spcPts val="0"/>
              </a:spcAft>
              <a:buClr>
                <a:srgbClr val="000000"/>
              </a:buClr>
              <a:buSzPts val="1400"/>
              <a:buFont typeface="Arial"/>
              <a:buNone/>
            </a:pPr>
            <a:r>
              <a:rPr lang="es-AR" sz="1200" b="1">
                <a:solidFill>
                  <a:srgbClr val="E76161"/>
                </a:solidFill>
              </a:rPr>
              <a:t>HACER UN EJEMPLO DE UN CORTE</a:t>
            </a:r>
            <a:endParaRPr sz="1200" b="1">
              <a:solidFill>
                <a:srgbClr val="E76161"/>
              </a:solidFill>
            </a:endParaRPr>
          </a:p>
        </p:txBody>
      </p:sp>
      <p:sp>
        <p:nvSpPr>
          <p:cNvPr id="327" name="Google Shape;327;p3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4" name="Google Shape;334;p3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335" name="Google Shape;335;p3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4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p4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4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4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4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132" name="Google Shape;132;p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4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6" name="Google Shape;366;p4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sz="1200" b="0" i="0" u="none" strike="noStrike" cap="none">
                <a:solidFill>
                  <a:schemeClr val="dk1"/>
                </a:solidFill>
                <a:latin typeface="Arial"/>
                <a:ea typeface="Arial"/>
                <a:cs typeface="Arial"/>
                <a:sym typeface="Arial"/>
              </a:rPr>
              <a:t>son los valores de las configuraciones utilizadas durante el proceso de entrenamiento. Son valores que generalmente se no se obtienen de los datos, por lo que suelen ser indicados por el científico de datos. El valor óptimo de un hiperparámetro no se puede conocer a priori para un problema dado.</a:t>
            </a:r>
            <a:endParaRPr/>
          </a:p>
        </p:txBody>
      </p:sp>
      <p:sp>
        <p:nvSpPr>
          <p:cNvPr id="367" name="Google Shape;367;p4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 name="Google Shape;262;p1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p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SzPts val="1400"/>
              <a:buNone/>
            </a:pPr>
            <a:r>
              <a:rPr lang="es-AR" sz="1200" b="1" i="0" u="none" strike="noStrike" cap="none">
                <a:solidFill>
                  <a:schemeClr val="dk1"/>
                </a:solidFill>
                <a:latin typeface="Arial"/>
                <a:ea typeface="Arial"/>
                <a:cs typeface="Arial"/>
                <a:sym typeface="Arial"/>
              </a:rPr>
              <a:t>Empleado de la empresa:</a:t>
            </a:r>
            <a:r>
              <a:rPr lang="es-AR" sz="1200" b="0" i="0" u="none" strike="noStrike" cap="none">
                <a:solidFill>
                  <a:schemeClr val="dk1"/>
                </a:solidFill>
                <a:latin typeface="Arial"/>
                <a:ea typeface="Arial"/>
                <a:cs typeface="Arial"/>
                <a:sym typeface="Arial"/>
              </a:rPr>
              <a:t> esta persona conoce la funcionalidad interna de la empresa y tiene información sobre la funcionalidad de la misma, pero carece de una perspectiva más amplia sobre cómo están innovando los competidores y cómo está evolucionando la tecnología. En el pasado, ha tenido razón 70% de veces.</a:t>
            </a:r>
            <a:endParaRPr/>
          </a:p>
          <a:p>
            <a:pPr marL="457200" lvl="0" indent="-228600" algn="l" rtl="0">
              <a:lnSpc>
                <a:spcPct val="100000"/>
              </a:lnSpc>
              <a:spcBef>
                <a:spcPts val="0"/>
              </a:spcBef>
              <a:spcAft>
                <a:spcPts val="0"/>
              </a:spcAft>
              <a:buSzPts val="1400"/>
              <a:buNone/>
            </a:pPr>
            <a:r>
              <a:rPr lang="es-AR" sz="1200" b="1" i="0" u="none" strike="noStrike" cap="none">
                <a:solidFill>
                  <a:schemeClr val="dk1"/>
                </a:solidFill>
                <a:latin typeface="Arial"/>
                <a:ea typeface="Arial"/>
                <a:cs typeface="Arial"/>
                <a:sym typeface="Arial"/>
              </a:rPr>
              <a:t>Asesor financiero de la empresa:</a:t>
            </a:r>
            <a:r>
              <a:rPr lang="es-AR" sz="1200" b="0" i="0" u="none" strike="noStrike" cap="none">
                <a:solidFill>
                  <a:schemeClr val="dk1"/>
                </a:solidFill>
                <a:latin typeface="Arial"/>
                <a:ea typeface="Arial"/>
                <a:cs typeface="Arial"/>
                <a:sym typeface="Arial"/>
              </a:rPr>
              <a:t> esta persona tiene una perspectiva más amplia sobre cómo la estrategia de las empresas será justa en este entorno competitivo, sin embargo, carece de una visión sobre cómo las políticas internas de la empresa se están ajustando. En el paso ha tenido razón un 75% de las veces.</a:t>
            </a:r>
            <a:endParaRPr/>
          </a:p>
          <a:p>
            <a:pPr marL="457200" lvl="0" indent="-228600" algn="l" rtl="0">
              <a:lnSpc>
                <a:spcPct val="100000"/>
              </a:lnSpc>
              <a:spcBef>
                <a:spcPts val="0"/>
              </a:spcBef>
              <a:spcAft>
                <a:spcPts val="0"/>
              </a:spcAft>
              <a:buSzPts val="1400"/>
              <a:buNone/>
            </a:pPr>
            <a:r>
              <a:rPr lang="es-AR" sz="1200" b="1" i="0" u="none" strike="noStrike" cap="none">
                <a:solidFill>
                  <a:schemeClr val="dk1"/>
                </a:solidFill>
                <a:latin typeface="Arial"/>
                <a:ea typeface="Arial"/>
                <a:cs typeface="Arial"/>
                <a:sym typeface="Arial"/>
              </a:rPr>
              <a:t>Operador del mercado de valores:</a:t>
            </a:r>
            <a:r>
              <a:rPr lang="es-AR" sz="1200" b="0" i="0" u="none" strike="noStrike" cap="none">
                <a:solidFill>
                  <a:schemeClr val="dk1"/>
                </a:solidFill>
                <a:latin typeface="Arial"/>
                <a:ea typeface="Arial"/>
                <a:cs typeface="Arial"/>
                <a:sym typeface="Arial"/>
              </a:rPr>
              <a:t> esta persona ha observado el precio de las acciones de la empresa en los últimos años y conoce las tendencias de estacionalidad y el rendimiento del mercado en general, pero también conoce que las acciones pueden variar con el tiempo. En el pasado ha tenido razón 70% de veces.</a:t>
            </a:r>
            <a:endParaRPr/>
          </a:p>
          <a:p>
            <a:pPr marL="457200" lvl="0" indent="-228600" algn="l" rtl="0">
              <a:lnSpc>
                <a:spcPct val="100000"/>
              </a:lnSpc>
              <a:spcBef>
                <a:spcPts val="0"/>
              </a:spcBef>
              <a:spcAft>
                <a:spcPts val="0"/>
              </a:spcAft>
              <a:buSzPts val="1400"/>
              <a:buNone/>
            </a:pPr>
            <a:r>
              <a:rPr lang="es-AR" sz="1200" b="1" i="0" u="none" strike="noStrike" cap="none">
                <a:solidFill>
                  <a:schemeClr val="dk1"/>
                </a:solidFill>
                <a:latin typeface="Arial"/>
                <a:ea typeface="Arial"/>
                <a:cs typeface="Arial"/>
                <a:sym typeface="Arial"/>
              </a:rPr>
              <a:t>Empleado de un competidor:</a:t>
            </a:r>
            <a:r>
              <a:rPr lang="es-AR" sz="1200" b="0" i="0" u="none" strike="noStrike" cap="none">
                <a:solidFill>
                  <a:schemeClr val="dk1"/>
                </a:solidFill>
                <a:latin typeface="Arial"/>
                <a:ea typeface="Arial"/>
                <a:cs typeface="Arial"/>
                <a:sym typeface="Arial"/>
              </a:rPr>
              <a:t> esta persona conoce la funcionalidad interna de las firmas competidoras y está consciente de ciertos cambios que aún no se han implementado, pero por otra parte carece de conocimiento sobre la empresa enfocada y de los factores externos que pueden relacionar el crecimiento del competidor. En el pasado, ha tenido razón el 60% de las veces.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sz="1200" b="0" i="0" u="none" strike="noStrike" cap="none">
                <a:solidFill>
                  <a:schemeClr val="dk1"/>
                </a:solidFill>
                <a:latin typeface="Arial"/>
                <a:ea typeface="Arial"/>
                <a:cs typeface="Arial"/>
                <a:sym typeface="Arial"/>
              </a:rPr>
              <a:t>El supuesto utilizado aquí de que todas las predicciones son completamente independientes es ligeramente extremo, ya que se espera que estén correlacionados. Sin embargo, puedes ver cómo podemos estar seguros combinando varios pronósticos juntos.</a:t>
            </a:r>
            <a:endParaRPr/>
          </a:p>
        </p:txBody>
      </p:sp>
      <p:sp>
        <p:nvSpPr>
          <p:cNvPr id="269" name="Google Shape;269;p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200" b="1" i="0" u="none" strike="noStrike" cap="none">
                <a:solidFill>
                  <a:schemeClr val="dk1"/>
                </a:solidFill>
                <a:latin typeface="Arial"/>
                <a:ea typeface="Arial"/>
                <a:cs typeface="Arial"/>
                <a:sym typeface="Arial"/>
              </a:rPr>
              <a:t>Bootstrap Aggregating</a:t>
            </a:r>
            <a:endParaRPr sz="1200" b="1" i="0" u="none" strike="noStrike" cap="none">
              <a:solidFill>
                <a:schemeClr val="dk1"/>
              </a:solidFill>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86" name="Google Shape;286;p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 name="Google Shape;294;p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varianza será qué tan diferente sería el modelo si se entrenase con diferentes datasets aleatorios. Por tal motivo un tipo de ensamble que divida a la base en muchos subconjuntos y que cada algoritmo sea entrenado con un subconjunto reducirá la varianza.</a:t>
            </a:r>
            <a:endParaRPr/>
          </a:p>
        </p:txBody>
      </p:sp>
      <p:sp>
        <p:nvSpPr>
          <p:cNvPr id="295" name="Google Shape;295;p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p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Técnica introducida por Leo Breiman en 1994</a:t>
            </a:r>
            <a:endParaRPr/>
          </a:p>
        </p:txBody>
      </p:sp>
      <p:sp>
        <p:nvSpPr>
          <p:cNvPr id="306" name="Google Shape;306;p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Técnica introducida por Leo Breiman en 1994</a:t>
            </a:r>
            <a:endParaRPr/>
          </a:p>
        </p:txBody>
      </p:sp>
      <p:sp>
        <p:nvSpPr>
          <p:cNvPr id="315" name="Google Shape;315;p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El sesgo es la diferencia entre el valor obtenido y el valor real, si hay mucho sesgo, hay mucha diferencia, por ende el modelo no entrenó. Si el sesgo es muy bajo, podemos tener problemas de generalización, es decir, cuando entre un nuevo data set, el modelo entrenado puede no estar demasiado adaptado para estos nuevos datos</a:t>
            </a:r>
            <a:endParaRPr/>
          </a:p>
        </p:txBody>
      </p:sp>
      <p:sp>
        <p:nvSpPr>
          <p:cNvPr id="323" name="Google Shape;323;p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142" name="Google Shape;142;p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2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Técnica introducida por Leo Breiman en 1994</a:t>
            </a:r>
            <a:endParaRPr/>
          </a:p>
        </p:txBody>
      </p:sp>
      <p:sp>
        <p:nvSpPr>
          <p:cNvPr id="333" name="Google Shape;333;p2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1" name="Google Shape;341;p2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Técnica introducida por Leo Breiman en 1994</a:t>
            </a:r>
            <a:endParaRPr/>
          </a:p>
        </p:txBody>
      </p:sp>
      <p:sp>
        <p:nvSpPr>
          <p:cNvPr id="342" name="Google Shape;342;p2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 name="Google Shape;350;p2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51" name="Google Shape;351;p2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 name="Google Shape;359;p23: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23: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4: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24: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24: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5: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p25: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78" name="Google Shape;378;p25: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26: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6: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7: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5" name="Google Shape;395;p27: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396" name="Google Shape;396;p27: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8: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2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28: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2370ee1d22_2_37: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0" name="Google Shape;410;g22370ee1d22_2_3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150" name="Google Shape;150;p9: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2370ee1d22_2_44: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7" name="Google Shape;417;g22370ee1d22_2_44: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2370ee1d22_2_49: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3" name="Google Shape;423;g22370ee1d22_2_49: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2370ee1d22_2_80: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5" name="Google Shape;455;g22370ee1d22_2_80: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2370ee1d22_2_87: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3" name="Google Shape;463;g22370ee1d22_2_87: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370ee1d22_2_96: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3" name="Google Shape;473;g22370ee1d22_2_96: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2370ee1d22_2_105:notes"/>
          <p:cNvSpPr txBox="1">
            <a:spLocks noGrp="1"/>
          </p:cNvSpPr>
          <p:nvPr>
            <p:ph type="body" idx="1"/>
          </p:nvPr>
        </p:nvSpPr>
        <p:spPr>
          <a:xfrm>
            <a:off x="685800" y="4343378"/>
            <a:ext cx="5486400" cy="411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3" name="Google Shape;483;g22370ee1d22_2_105:notes"/>
          <p:cNvSpPr>
            <a:spLocks noGrp="1" noRot="1" noChangeAspect="1"/>
          </p:cNvSpPr>
          <p:nvPr>
            <p:ph type="sldImg" idx="2"/>
          </p:nvPr>
        </p:nvSpPr>
        <p:spPr>
          <a:xfrm>
            <a:off x="1143225" y="685778"/>
            <a:ext cx="4572225" cy="342897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20: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La ciencia de Datos Hace que los datos sean útiles</a:t>
            </a:r>
            <a:endParaRPr/>
          </a:p>
        </p:txBody>
      </p:sp>
      <p:sp>
        <p:nvSpPr>
          <p:cNvPr id="160" name="Google Shape;160;p20: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A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1: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21: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 Slide para hacer una separación y preguntar si hay dudas</a:t>
            </a:r>
            <a:endParaRPr/>
          </a:p>
        </p:txBody>
      </p:sp>
      <p:sp>
        <p:nvSpPr>
          <p:cNvPr id="170" name="Google Shape;170;p21: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AR"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2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Minería de datos no siempre es machine learning, cuando debemos realizar una predicción inevitablemente vamos estar utilizando machine learning, pero si queremos extraer información cómo las medianas, outlier (o valores atípicos), quartiles, etc, vamos a estar encontrando patrones o información que no impliquen una predicción.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175" name="Google Shape;175;p2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7ad626b50_0_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 name="Google Shape;186;g107ad626b50_0_2: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s-AR"/>
              <a:t>Minería de datos no siempre es machine learning, cuando debemos realizar una predicción inevitablemente vamos estar utilizando machine learning, pero si queremos extraer información cómo las medianas, outlier (o valores atípicos), quartiles, etc, vamos a estar encontrando patrones o información que no impliquen una predicción.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s-AR"/>
              <a:t> </a:t>
            </a:r>
            <a:endParaRPr/>
          </a:p>
        </p:txBody>
      </p:sp>
      <p:sp>
        <p:nvSpPr>
          <p:cNvPr id="187" name="Google Shape;187;g107ad626b50_0_2:notes"/>
          <p:cNvSpPr txBox="1">
            <a:spLocks noGrp="1"/>
          </p:cNvSpPr>
          <p:nvPr>
            <p:ph type="sldNum" idx="12"/>
          </p:nvPr>
        </p:nvSpPr>
        <p:spPr>
          <a:xfrm>
            <a:off x="4278960" y="10157400"/>
            <a:ext cx="3280800" cy="53430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400"/>
              <a:buNone/>
            </a:pPr>
            <a:fld id="{00000000-1234-1234-1234-123412341234}" type="slidenum">
              <a:rPr lang="es-A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ierre">
  <p:cSld name="Portada University_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5233225" y="2683575"/>
            <a:ext cx="33972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2400"/>
              <a:buFont typeface="Open Sans"/>
              <a:buNone/>
              <a:defRPr sz="2400" b="1" i="0" u="none" strike="noStrike" cap="none">
                <a:solidFill>
                  <a:srgbClr val="FFFFFF"/>
                </a:solidFill>
                <a:latin typeface="Open Sans"/>
                <a:ea typeface="Open Sans"/>
                <a:cs typeface="Open Sans"/>
                <a:sym typeface="Open Sans"/>
              </a:defRPr>
            </a:lvl9pPr>
          </a:lstStyle>
          <a:p>
            <a:endParaRPr/>
          </a:p>
        </p:txBody>
      </p:sp>
      <p:sp>
        <p:nvSpPr>
          <p:cNvPr id="13" name="Google Shape;13;p17"/>
          <p:cNvSpPr txBox="1">
            <a:spLocks noGrp="1"/>
          </p:cNvSpPr>
          <p:nvPr>
            <p:ph type="subTitle" idx="1"/>
          </p:nvPr>
        </p:nvSpPr>
        <p:spPr>
          <a:xfrm>
            <a:off x="5233225" y="1373550"/>
            <a:ext cx="3397200" cy="1145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400"/>
              <a:buFont typeface="Arial"/>
              <a:buNone/>
              <a:defRPr sz="24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Open Sans"/>
                <a:ea typeface="Open Sans"/>
                <a:cs typeface="Open Sans"/>
                <a:sym typeface="Open Sans"/>
              </a:defRPr>
            </a:lvl9pPr>
          </a:lstStyle>
          <a:p>
            <a:endParaRPr/>
          </a:p>
        </p:txBody>
      </p:sp>
      <p:sp>
        <p:nvSpPr>
          <p:cNvPr id="14" name="Google Shape;14;p17"/>
          <p:cNvSpPr txBox="1">
            <a:spLocks noGrp="1"/>
          </p:cNvSpPr>
          <p:nvPr>
            <p:ph type="title" idx="2"/>
          </p:nvPr>
        </p:nvSpPr>
        <p:spPr>
          <a:xfrm>
            <a:off x="5233225" y="3680875"/>
            <a:ext cx="3447900" cy="918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1400"/>
              <a:buFont typeface="Open Sans SemiBold"/>
              <a:buNone/>
              <a:defRPr sz="1400" b="0" i="0" u="none" strike="noStrike" cap="none">
                <a:solidFill>
                  <a:srgbClr val="FFFFFF"/>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1400"/>
              <a:buFont typeface="Open Sans"/>
              <a:buNone/>
              <a:defRPr sz="1400" b="1"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inea del tiempo 2">
  <p:cSld name="BLANK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4"/>
          <p:cNvSpPr txBox="1">
            <a:spLocks noGrp="1"/>
          </p:cNvSpPr>
          <p:nvPr>
            <p:ph type="sldNum" idx="12"/>
          </p:nvPr>
        </p:nvSpPr>
        <p:spPr>
          <a:xfrm>
            <a:off x="8472458" y="4439592"/>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AR"/>
              <a:t>‹#›</a:t>
            </a:fld>
            <a:endParaRPr/>
          </a:p>
        </p:txBody>
      </p:sp>
      <p:sp>
        <p:nvSpPr>
          <p:cNvPr id="17" name="Google Shape;17;p14"/>
          <p:cNvSpPr txBox="1">
            <a:spLocks noGrp="1"/>
          </p:cNvSpPr>
          <p:nvPr>
            <p:ph type="title"/>
          </p:nvPr>
        </p:nvSpPr>
        <p:spPr>
          <a:xfrm>
            <a:off x="256500" y="141725"/>
            <a:ext cx="68109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2 1 1">
  <p:cSld name="CUSTOM_1_1_1">
    <p:bg>
      <p:bgPr>
        <a:solidFill>
          <a:srgbClr val="004A93"/>
        </a:solidFill>
        <a:effectLst/>
      </p:bgPr>
    </p:bg>
    <p:spTree>
      <p:nvGrpSpPr>
        <p:cNvPr id="1" name="Shape 18"/>
        <p:cNvGrpSpPr/>
        <p:nvPr/>
      </p:nvGrpSpPr>
      <p:grpSpPr>
        <a:xfrm>
          <a:off x="0" y="0"/>
          <a:ext cx="0" cy="0"/>
          <a:chOff x="0" y="0"/>
          <a:chExt cx="0" cy="0"/>
        </a:xfrm>
      </p:grpSpPr>
      <p:sp>
        <p:nvSpPr>
          <p:cNvPr id="19" name="Google Shape;19;p12"/>
          <p:cNvSpPr txBox="1">
            <a:spLocks noGrp="1"/>
          </p:cNvSpPr>
          <p:nvPr>
            <p:ph type="title"/>
          </p:nvPr>
        </p:nvSpPr>
        <p:spPr>
          <a:xfrm>
            <a:off x="5064150" y="3220450"/>
            <a:ext cx="3709500" cy="1222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9pPr>
          </a:lstStyle>
          <a:p>
            <a:endParaRPr/>
          </a:p>
        </p:txBody>
      </p:sp>
      <p:sp>
        <p:nvSpPr>
          <p:cNvPr id="20" name="Google Shape;20;p12"/>
          <p:cNvSpPr txBox="1">
            <a:spLocks noGrp="1"/>
          </p:cNvSpPr>
          <p:nvPr>
            <p:ph type="title" idx="2"/>
          </p:nvPr>
        </p:nvSpPr>
        <p:spPr>
          <a:xfrm>
            <a:off x="538625" y="868475"/>
            <a:ext cx="4227900" cy="781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FFFFF"/>
              </a:buClr>
              <a:buSzPts val="1800"/>
              <a:buFont typeface="Open Sans SemiBold"/>
              <a:buNone/>
              <a:defRPr sz="1800" b="0" i="0" u="none" strike="noStrike" cap="none">
                <a:solidFill>
                  <a:srgbClr val="FFFFFF"/>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9pPr>
          </a:lstStyle>
          <a:p>
            <a:endParaRPr/>
          </a:p>
        </p:txBody>
      </p:sp>
      <p:sp>
        <p:nvSpPr>
          <p:cNvPr id="21" name="Google Shape;21;p12"/>
          <p:cNvSpPr txBox="1">
            <a:spLocks noGrp="1"/>
          </p:cNvSpPr>
          <p:nvPr>
            <p:ph type="title" idx="3"/>
          </p:nvPr>
        </p:nvSpPr>
        <p:spPr>
          <a:xfrm>
            <a:off x="946325" y="4112375"/>
            <a:ext cx="3832500" cy="526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9pPr>
          </a:lstStyle>
          <a:p>
            <a:endParaRPr/>
          </a:p>
        </p:txBody>
      </p:sp>
      <p:sp>
        <p:nvSpPr>
          <p:cNvPr id="22" name="Google Shape;22;p12"/>
          <p:cNvSpPr txBox="1">
            <a:spLocks noGrp="1"/>
          </p:cNvSpPr>
          <p:nvPr>
            <p:ph type="title" idx="4"/>
          </p:nvPr>
        </p:nvSpPr>
        <p:spPr>
          <a:xfrm>
            <a:off x="550925" y="1847875"/>
            <a:ext cx="4227900" cy="8406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3000"/>
              <a:buFont typeface="Open Sans"/>
              <a:buNone/>
              <a:defRPr sz="3000" b="1" i="0" u="none" strike="noStrike" cap="none">
                <a:solidFill>
                  <a:srgbClr val="FFFFFF"/>
                </a:solidFill>
                <a:latin typeface="Open Sans"/>
                <a:ea typeface="Open Sans"/>
                <a:cs typeface="Open Sans"/>
                <a:sym typeface="Open Sans"/>
              </a:defRPr>
            </a:lvl9pPr>
          </a:lstStyle>
          <a:p>
            <a:endParaRPr/>
          </a:p>
        </p:txBody>
      </p:sp>
      <p:sp>
        <p:nvSpPr>
          <p:cNvPr id="23" name="Google Shape;23;p12"/>
          <p:cNvSpPr/>
          <p:nvPr/>
        </p:nvSpPr>
        <p:spPr>
          <a:xfrm>
            <a:off x="530451" y="2921698"/>
            <a:ext cx="284914" cy="381023"/>
          </a:xfrm>
          <a:custGeom>
            <a:avLst/>
            <a:gdLst/>
            <a:ahLst/>
            <a:cxnLst/>
            <a:rect l="l" t="t" r="r" b="b"/>
            <a:pathLst>
              <a:path w="338177" h="452253" extrusionOk="0">
                <a:moveTo>
                  <a:pt x="299970" y="0"/>
                </a:moveTo>
                <a:lnTo>
                  <a:pt x="38208" y="0"/>
                </a:lnTo>
                <a:cubicBezTo>
                  <a:pt x="17188" y="0"/>
                  <a:pt x="0" y="17188"/>
                  <a:pt x="0" y="38208"/>
                </a:cubicBezTo>
                <a:lnTo>
                  <a:pt x="0" y="414046"/>
                </a:lnTo>
                <a:cubicBezTo>
                  <a:pt x="0" y="435065"/>
                  <a:pt x="17188" y="452253"/>
                  <a:pt x="38208" y="452253"/>
                </a:cubicBezTo>
                <a:lnTo>
                  <a:pt x="299970" y="452253"/>
                </a:lnTo>
                <a:cubicBezTo>
                  <a:pt x="320989" y="452253"/>
                  <a:pt x="338177" y="435065"/>
                  <a:pt x="338177" y="414046"/>
                </a:cubicBezTo>
                <a:lnTo>
                  <a:pt x="338177" y="38208"/>
                </a:lnTo>
                <a:cubicBezTo>
                  <a:pt x="338068" y="17188"/>
                  <a:pt x="320880" y="0"/>
                  <a:pt x="299970" y="0"/>
                </a:cubicBezTo>
                <a:moveTo>
                  <a:pt x="170676" y="85393"/>
                </a:moveTo>
                <a:cubicBezTo>
                  <a:pt x="195199" y="85393"/>
                  <a:pt x="215015" y="105318"/>
                  <a:pt x="215015" y="129841"/>
                </a:cubicBezTo>
                <a:cubicBezTo>
                  <a:pt x="215015" y="154364"/>
                  <a:pt x="195090" y="174179"/>
                  <a:pt x="170676" y="174179"/>
                </a:cubicBezTo>
                <a:cubicBezTo>
                  <a:pt x="146153" y="174179"/>
                  <a:pt x="126337" y="154254"/>
                  <a:pt x="126337" y="129841"/>
                </a:cubicBezTo>
                <a:cubicBezTo>
                  <a:pt x="126228" y="105318"/>
                  <a:pt x="146153" y="85393"/>
                  <a:pt x="170676" y="85393"/>
                </a:cubicBezTo>
                <a:moveTo>
                  <a:pt x="92509" y="238114"/>
                </a:moveTo>
                <a:cubicBezTo>
                  <a:pt x="92509" y="211840"/>
                  <a:pt x="113748" y="190601"/>
                  <a:pt x="140022" y="190601"/>
                </a:cubicBezTo>
                <a:lnTo>
                  <a:pt x="199250" y="190601"/>
                </a:lnTo>
                <a:cubicBezTo>
                  <a:pt x="226072" y="190601"/>
                  <a:pt x="247858" y="212387"/>
                  <a:pt x="247858" y="239209"/>
                </a:cubicBezTo>
                <a:lnTo>
                  <a:pt x="247858" y="248734"/>
                </a:lnTo>
                <a:cubicBezTo>
                  <a:pt x="247858" y="254755"/>
                  <a:pt x="243041" y="259572"/>
                  <a:pt x="237020" y="259572"/>
                </a:cubicBezTo>
                <a:lnTo>
                  <a:pt x="103347" y="259572"/>
                </a:lnTo>
                <a:cubicBezTo>
                  <a:pt x="97326" y="259572"/>
                  <a:pt x="92509" y="254646"/>
                  <a:pt x="92509" y="248734"/>
                </a:cubicBezTo>
                <a:lnTo>
                  <a:pt x="92509" y="238114"/>
                </a:lnTo>
                <a:close/>
                <a:moveTo>
                  <a:pt x="270411" y="376385"/>
                </a:moveTo>
                <a:cubicBezTo>
                  <a:pt x="270411" y="382516"/>
                  <a:pt x="265484" y="387442"/>
                  <a:pt x="259353" y="387442"/>
                </a:cubicBezTo>
                <a:lnTo>
                  <a:pt x="74554" y="387442"/>
                </a:lnTo>
                <a:cubicBezTo>
                  <a:pt x="68533" y="387442"/>
                  <a:pt x="63497" y="382516"/>
                  <a:pt x="63497" y="376385"/>
                </a:cubicBezTo>
                <a:lnTo>
                  <a:pt x="63497" y="374962"/>
                </a:lnTo>
                <a:cubicBezTo>
                  <a:pt x="63497" y="368941"/>
                  <a:pt x="68424" y="363905"/>
                  <a:pt x="74554" y="363905"/>
                </a:cubicBezTo>
                <a:lnTo>
                  <a:pt x="259463" y="363905"/>
                </a:lnTo>
                <a:cubicBezTo>
                  <a:pt x="265484" y="363905"/>
                  <a:pt x="270520" y="368831"/>
                  <a:pt x="270520" y="374962"/>
                </a:cubicBezTo>
                <a:lnTo>
                  <a:pt x="270520" y="376385"/>
                </a:lnTo>
                <a:close/>
                <a:moveTo>
                  <a:pt x="270411" y="325478"/>
                </a:moveTo>
                <a:cubicBezTo>
                  <a:pt x="270411" y="331499"/>
                  <a:pt x="265484" y="336535"/>
                  <a:pt x="259353" y="336535"/>
                </a:cubicBezTo>
                <a:lnTo>
                  <a:pt x="74554" y="336535"/>
                </a:lnTo>
                <a:cubicBezTo>
                  <a:pt x="68533" y="336535"/>
                  <a:pt x="63497" y="331609"/>
                  <a:pt x="63497" y="325478"/>
                </a:cubicBezTo>
                <a:lnTo>
                  <a:pt x="63497" y="324055"/>
                </a:lnTo>
                <a:cubicBezTo>
                  <a:pt x="63497" y="318033"/>
                  <a:pt x="68424" y="312997"/>
                  <a:pt x="74554" y="312997"/>
                </a:cubicBezTo>
                <a:lnTo>
                  <a:pt x="259463" y="312997"/>
                </a:lnTo>
                <a:cubicBezTo>
                  <a:pt x="265484" y="312997"/>
                  <a:pt x="270520" y="317924"/>
                  <a:pt x="270520" y="324055"/>
                </a:cubicBezTo>
                <a:lnTo>
                  <a:pt x="270520" y="3254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nvGrpSpPr>
          <p:cNvPr id="24" name="Google Shape;24;p12"/>
          <p:cNvGrpSpPr/>
          <p:nvPr/>
        </p:nvGrpSpPr>
        <p:grpSpPr>
          <a:xfrm>
            <a:off x="464896" y="4126599"/>
            <a:ext cx="415874" cy="443624"/>
            <a:chOff x="5652762" y="1705715"/>
            <a:chExt cx="493854" cy="526807"/>
          </a:xfrm>
        </p:grpSpPr>
        <p:sp>
          <p:nvSpPr>
            <p:cNvPr id="25" name="Google Shape;25;p12"/>
            <p:cNvSpPr/>
            <p:nvPr/>
          </p:nvSpPr>
          <p:spPr>
            <a:xfrm>
              <a:off x="5652762" y="1738668"/>
              <a:ext cx="493854" cy="493854"/>
            </a:xfrm>
            <a:custGeom>
              <a:avLst/>
              <a:gdLst/>
              <a:ahLst/>
              <a:cxnLst/>
              <a:rect l="l" t="t" r="r" b="b"/>
              <a:pathLst>
                <a:path w="493854" h="493854" extrusionOk="0">
                  <a:moveTo>
                    <a:pt x="454114" y="0"/>
                  </a:moveTo>
                  <a:lnTo>
                    <a:pt x="39741" y="0"/>
                  </a:lnTo>
                  <a:cubicBezTo>
                    <a:pt x="17845" y="0"/>
                    <a:pt x="0" y="17954"/>
                    <a:pt x="0" y="39741"/>
                  </a:cubicBezTo>
                  <a:lnTo>
                    <a:pt x="0" y="454114"/>
                  </a:lnTo>
                  <a:cubicBezTo>
                    <a:pt x="0" y="476010"/>
                    <a:pt x="17954" y="493855"/>
                    <a:pt x="39741" y="493855"/>
                  </a:cubicBezTo>
                  <a:lnTo>
                    <a:pt x="454114" y="493855"/>
                  </a:lnTo>
                  <a:cubicBezTo>
                    <a:pt x="476010" y="493855"/>
                    <a:pt x="493855" y="475900"/>
                    <a:pt x="493855" y="454114"/>
                  </a:cubicBezTo>
                  <a:lnTo>
                    <a:pt x="493855" y="39741"/>
                  </a:lnTo>
                  <a:cubicBezTo>
                    <a:pt x="493855" y="17845"/>
                    <a:pt x="476010" y="0"/>
                    <a:pt x="454114" y="0"/>
                  </a:cubicBezTo>
                  <a:moveTo>
                    <a:pt x="449625" y="449626"/>
                  </a:moveTo>
                  <a:lnTo>
                    <a:pt x="44229" y="449626"/>
                  </a:lnTo>
                  <a:lnTo>
                    <a:pt x="44229" y="117908"/>
                  </a:lnTo>
                  <a:lnTo>
                    <a:pt x="449625" y="117908"/>
                  </a:lnTo>
                  <a:lnTo>
                    <a:pt x="449625" y="44962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6" name="Google Shape;26;p12"/>
            <p:cNvSpPr/>
            <p:nvPr/>
          </p:nvSpPr>
          <p:spPr>
            <a:xfrm>
              <a:off x="5752386" y="1930364"/>
              <a:ext cx="77510" cy="77510"/>
            </a:xfrm>
            <a:custGeom>
              <a:avLst/>
              <a:gdLst/>
              <a:ahLst/>
              <a:cxnLst/>
              <a:rect l="l" t="t" r="r" b="b"/>
              <a:pathLst>
                <a:path w="77510" h="77510" extrusionOk="0">
                  <a:moveTo>
                    <a:pt x="60432" y="77510"/>
                  </a:moveTo>
                  <a:lnTo>
                    <a:pt x="17079" y="77510"/>
                  </a:lnTo>
                  <a:cubicBezTo>
                    <a:pt x="7664" y="77510"/>
                    <a:pt x="0" y="69847"/>
                    <a:pt x="0" y="60432"/>
                  </a:cubicBezTo>
                  <a:lnTo>
                    <a:pt x="0" y="17079"/>
                  </a:lnTo>
                  <a:cubicBezTo>
                    <a:pt x="0" y="7663"/>
                    <a:pt x="7664" y="0"/>
                    <a:pt x="17079" y="0"/>
                  </a:cubicBezTo>
                  <a:lnTo>
                    <a:pt x="60432" y="0"/>
                  </a:lnTo>
                  <a:cubicBezTo>
                    <a:pt x="69847" y="0"/>
                    <a:pt x="77511" y="7663"/>
                    <a:pt x="77511" y="17079"/>
                  </a:cubicBezTo>
                  <a:lnTo>
                    <a:pt x="77511" y="60432"/>
                  </a:lnTo>
                  <a:cubicBezTo>
                    <a:pt x="77511" y="69847"/>
                    <a:pt x="69847" y="77510"/>
                    <a:pt x="60432" y="7751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7" name="Google Shape;27;p12"/>
            <p:cNvSpPr/>
            <p:nvPr/>
          </p:nvSpPr>
          <p:spPr>
            <a:xfrm>
              <a:off x="5857266" y="1926642"/>
              <a:ext cx="84954" cy="84954"/>
            </a:xfrm>
            <a:custGeom>
              <a:avLst/>
              <a:gdLst/>
              <a:ahLst/>
              <a:cxnLst/>
              <a:rect l="l" t="t" r="r" b="b"/>
              <a:pathLst>
                <a:path w="84954" h="84954" extrusionOk="0">
                  <a:moveTo>
                    <a:pt x="71598" y="84955"/>
                  </a:moveTo>
                  <a:lnTo>
                    <a:pt x="13356" y="84955"/>
                  </a:lnTo>
                  <a:cubicBezTo>
                    <a:pt x="6021" y="84955"/>
                    <a:pt x="0" y="78934"/>
                    <a:pt x="0" y="71599"/>
                  </a:cubicBezTo>
                  <a:lnTo>
                    <a:pt x="0" y="13356"/>
                  </a:lnTo>
                  <a:cubicBezTo>
                    <a:pt x="0" y="6021"/>
                    <a:pt x="6021" y="0"/>
                    <a:pt x="13356" y="0"/>
                  </a:cubicBezTo>
                  <a:lnTo>
                    <a:pt x="71598" y="0"/>
                  </a:lnTo>
                  <a:cubicBezTo>
                    <a:pt x="78933" y="0"/>
                    <a:pt x="84955" y="6021"/>
                    <a:pt x="84955" y="13356"/>
                  </a:cubicBezTo>
                  <a:lnTo>
                    <a:pt x="84955" y="71599"/>
                  </a:lnTo>
                  <a:cubicBezTo>
                    <a:pt x="84955" y="78934"/>
                    <a:pt x="78933" y="84955"/>
                    <a:pt x="71598" y="84955"/>
                  </a:cubicBezTo>
                  <a:moveTo>
                    <a:pt x="13356" y="7335"/>
                  </a:moveTo>
                  <a:cubicBezTo>
                    <a:pt x="10072" y="7335"/>
                    <a:pt x="7335" y="10072"/>
                    <a:pt x="7335" y="13356"/>
                  </a:cubicBezTo>
                  <a:lnTo>
                    <a:pt x="7335" y="71599"/>
                  </a:lnTo>
                  <a:cubicBezTo>
                    <a:pt x="7335" y="74883"/>
                    <a:pt x="9962" y="77620"/>
                    <a:pt x="13356" y="77620"/>
                  </a:cubicBezTo>
                  <a:lnTo>
                    <a:pt x="71598" y="77620"/>
                  </a:lnTo>
                  <a:cubicBezTo>
                    <a:pt x="74883" y="77620"/>
                    <a:pt x="77619" y="74883"/>
                    <a:pt x="77619" y="71599"/>
                  </a:cubicBezTo>
                  <a:lnTo>
                    <a:pt x="77619" y="13356"/>
                  </a:lnTo>
                  <a:cubicBezTo>
                    <a:pt x="77619" y="10072"/>
                    <a:pt x="74883" y="7335"/>
                    <a:pt x="71598" y="7335"/>
                  </a:cubicBezTo>
                  <a:lnTo>
                    <a:pt x="13356" y="73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8" name="Google Shape;28;p12"/>
            <p:cNvSpPr/>
            <p:nvPr/>
          </p:nvSpPr>
          <p:spPr>
            <a:xfrm>
              <a:off x="5965868" y="1926642"/>
              <a:ext cx="84954" cy="84954"/>
            </a:xfrm>
            <a:custGeom>
              <a:avLst/>
              <a:gdLst/>
              <a:ahLst/>
              <a:cxnLst/>
              <a:rect l="l" t="t" r="r" b="b"/>
              <a:pathLst>
                <a:path w="84954" h="84954" extrusionOk="0">
                  <a:moveTo>
                    <a:pt x="71598" y="84955"/>
                  </a:moveTo>
                  <a:lnTo>
                    <a:pt x="13356" y="84955"/>
                  </a:lnTo>
                  <a:cubicBezTo>
                    <a:pt x="6021" y="84955"/>
                    <a:pt x="0" y="78934"/>
                    <a:pt x="0" y="71599"/>
                  </a:cubicBezTo>
                  <a:lnTo>
                    <a:pt x="0" y="13356"/>
                  </a:lnTo>
                  <a:cubicBezTo>
                    <a:pt x="0" y="6021"/>
                    <a:pt x="6021" y="0"/>
                    <a:pt x="13356" y="0"/>
                  </a:cubicBezTo>
                  <a:lnTo>
                    <a:pt x="71598" y="0"/>
                  </a:lnTo>
                  <a:cubicBezTo>
                    <a:pt x="78934" y="0"/>
                    <a:pt x="84955" y="6021"/>
                    <a:pt x="84955" y="13356"/>
                  </a:cubicBezTo>
                  <a:lnTo>
                    <a:pt x="84955" y="71599"/>
                  </a:lnTo>
                  <a:cubicBezTo>
                    <a:pt x="84955" y="78934"/>
                    <a:pt x="78934" y="84955"/>
                    <a:pt x="71598" y="84955"/>
                  </a:cubicBezTo>
                  <a:moveTo>
                    <a:pt x="13356" y="7335"/>
                  </a:moveTo>
                  <a:cubicBezTo>
                    <a:pt x="10072" y="7335"/>
                    <a:pt x="7335" y="10072"/>
                    <a:pt x="7335" y="13356"/>
                  </a:cubicBezTo>
                  <a:lnTo>
                    <a:pt x="7335" y="71599"/>
                  </a:lnTo>
                  <a:cubicBezTo>
                    <a:pt x="7335" y="74883"/>
                    <a:pt x="10072" y="77620"/>
                    <a:pt x="13356" y="77620"/>
                  </a:cubicBezTo>
                  <a:lnTo>
                    <a:pt x="71598" y="77620"/>
                  </a:lnTo>
                  <a:cubicBezTo>
                    <a:pt x="74883" y="77620"/>
                    <a:pt x="77620" y="74883"/>
                    <a:pt x="77620" y="71599"/>
                  </a:cubicBezTo>
                  <a:lnTo>
                    <a:pt x="77620" y="13356"/>
                  </a:lnTo>
                  <a:cubicBezTo>
                    <a:pt x="77620" y="10072"/>
                    <a:pt x="74992" y="7335"/>
                    <a:pt x="71598" y="7335"/>
                  </a:cubicBezTo>
                  <a:lnTo>
                    <a:pt x="13356" y="73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9" name="Google Shape;29;p12"/>
            <p:cNvSpPr/>
            <p:nvPr/>
          </p:nvSpPr>
          <p:spPr>
            <a:xfrm>
              <a:off x="5748555" y="2037214"/>
              <a:ext cx="84954" cy="84954"/>
            </a:xfrm>
            <a:custGeom>
              <a:avLst/>
              <a:gdLst/>
              <a:ahLst/>
              <a:cxnLst/>
              <a:rect l="l" t="t" r="r" b="b"/>
              <a:pathLst>
                <a:path w="84954" h="84954" extrusionOk="0">
                  <a:moveTo>
                    <a:pt x="71598" y="84955"/>
                  </a:moveTo>
                  <a:lnTo>
                    <a:pt x="13356" y="84955"/>
                  </a:lnTo>
                  <a:cubicBezTo>
                    <a:pt x="6021" y="84955"/>
                    <a:pt x="0" y="78934"/>
                    <a:pt x="0" y="71599"/>
                  </a:cubicBezTo>
                  <a:lnTo>
                    <a:pt x="0" y="13356"/>
                  </a:lnTo>
                  <a:cubicBezTo>
                    <a:pt x="0" y="6021"/>
                    <a:pt x="6021" y="0"/>
                    <a:pt x="13356" y="0"/>
                  </a:cubicBezTo>
                  <a:lnTo>
                    <a:pt x="71598" y="0"/>
                  </a:lnTo>
                  <a:cubicBezTo>
                    <a:pt x="78933" y="0"/>
                    <a:pt x="84954" y="6021"/>
                    <a:pt x="84954" y="13356"/>
                  </a:cubicBezTo>
                  <a:lnTo>
                    <a:pt x="84954" y="71599"/>
                  </a:lnTo>
                  <a:cubicBezTo>
                    <a:pt x="84954" y="78934"/>
                    <a:pt x="79043" y="84955"/>
                    <a:pt x="71598" y="84955"/>
                  </a:cubicBezTo>
                  <a:moveTo>
                    <a:pt x="13356" y="7335"/>
                  </a:moveTo>
                  <a:cubicBezTo>
                    <a:pt x="10072" y="7335"/>
                    <a:pt x="7335" y="10072"/>
                    <a:pt x="7335" y="13356"/>
                  </a:cubicBezTo>
                  <a:lnTo>
                    <a:pt x="7335" y="71599"/>
                  </a:lnTo>
                  <a:cubicBezTo>
                    <a:pt x="7335" y="74883"/>
                    <a:pt x="10072" y="77620"/>
                    <a:pt x="13356" y="77620"/>
                  </a:cubicBezTo>
                  <a:lnTo>
                    <a:pt x="71598" y="77620"/>
                  </a:lnTo>
                  <a:cubicBezTo>
                    <a:pt x="74883" y="77620"/>
                    <a:pt x="77619" y="74883"/>
                    <a:pt x="77619" y="71599"/>
                  </a:cubicBezTo>
                  <a:lnTo>
                    <a:pt x="77619" y="13356"/>
                  </a:lnTo>
                  <a:cubicBezTo>
                    <a:pt x="77619" y="10072"/>
                    <a:pt x="74883" y="7335"/>
                    <a:pt x="71598" y="7335"/>
                  </a:cubicBezTo>
                  <a:lnTo>
                    <a:pt x="13356" y="73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0" name="Google Shape;30;p12"/>
            <p:cNvSpPr/>
            <p:nvPr/>
          </p:nvSpPr>
          <p:spPr>
            <a:xfrm>
              <a:off x="5857266" y="2037214"/>
              <a:ext cx="84954" cy="84954"/>
            </a:xfrm>
            <a:custGeom>
              <a:avLst/>
              <a:gdLst/>
              <a:ahLst/>
              <a:cxnLst/>
              <a:rect l="l" t="t" r="r" b="b"/>
              <a:pathLst>
                <a:path w="84954" h="84954" extrusionOk="0">
                  <a:moveTo>
                    <a:pt x="71598" y="84955"/>
                  </a:moveTo>
                  <a:lnTo>
                    <a:pt x="13356" y="84955"/>
                  </a:lnTo>
                  <a:cubicBezTo>
                    <a:pt x="6021" y="84955"/>
                    <a:pt x="0" y="78934"/>
                    <a:pt x="0" y="71599"/>
                  </a:cubicBezTo>
                  <a:lnTo>
                    <a:pt x="0" y="13356"/>
                  </a:lnTo>
                  <a:cubicBezTo>
                    <a:pt x="0" y="6021"/>
                    <a:pt x="6021" y="0"/>
                    <a:pt x="13356" y="0"/>
                  </a:cubicBezTo>
                  <a:lnTo>
                    <a:pt x="71598" y="0"/>
                  </a:lnTo>
                  <a:cubicBezTo>
                    <a:pt x="78933" y="0"/>
                    <a:pt x="84955" y="6021"/>
                    <a:pt x="84955" y="13356"/>
                  </a:cubicBezTo>
                  <a:lnTo>
                    <a:pt x="84955" y="71599"/>
                  </a:lnTo>
                  <a:cubicBezTo>
                    <a:pt x="84955" y="78934"/>
                    <a:pt x="78933" y="84955"/>
                    <a:pt x="71598" y="84955"/>
                  </a:cubicBezTo>
                  <a:moveTo>
                    <a:pt x="13356" y="7335"/>
                  </a:moveTo>
                  <a:cubicBezTo>
                    <a:pt x="10072" y="7335"/>
                    <a:pt x="7335" y="10072"/>
                    <a:pt x="7335" y="13356"/>
                  </a:cubicBezTo>
                  <a:lnTo>
                    <a:pt x="7335" y="71599"/>
                  </a:lnTo>
                  <a:cubicBezTo>
                    <a:pt x="7335" y="74883"/>
                    <a:pt x="9962" y="77620"/>
                    <a:pt x="13356" y="77620"/>
                  </a:cubicBezTo>
                  <a:lnTo>
                    <a:pt x="71598" y="77620"/>
                  </a:lnTo>
                  <a:cubicBezTo>
                    <a:pt x="74883" y="77620"/>
                    <a:pt x="77619" y="74883"/>
                    <a:pt x="77619" y="71599"/>
                  </a:cubicBezTo>
                  <a:lnTo>
                    <a:pt x="77619" y="13356"/>
                  </a:lnTo>
                  <a:cubicBezTo>
                    <a:pt x="77619" y="10072"/>
                    <a:pt x="74883" y="7335"/>
                    <a:pt x="71598" y="7335"/>
                  </a:cubicBezTo>
                  <a:lnTo>
                    <a:pt x="13356" y="73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1" name="Google Shape;31;p12"/>
            <p:cNvSpPr/>
            <p:nvPr/>
          </p:nvSpPr>
          <p:spPr>
            <a:xfrm>
              <a:off x="5965868" y="2037214"/>
              <a:ext cx="84954" cy="84954"/>
            </a:xfrm>
            <a:custGeom>
              <a:avLst/>
              <a:gdLst/>
              <a:ahLst/>
              <a:cxnLst/>
              <a:rect l="l" t="t" r="r" b="b"/>
              <a:pathLst>
                <a:path w="84954" h="84954" extrusionOk="0">
                  <a:moveTo>
                    <a:pt x="71598" y="84955"/>
                  </a:moveTo>
                  <a:lnTo>
                    <a:pt x="13356" y="84955"/>
                  </a:lnTo>
                  <a:cubicBezTo>
                    <a:pt x="6021" y="84955"/>
                    <a:pt x="0" y="78934"/>
                    <a:pt x="0" y="71599"/>
                  </a:cubicBezTo>
                  <a:lnTo>
                    <a:pt x="0" y="13356"/>
                  </a:lnTo>
                  <a:cubicBezTo>
                    <a:pt x="0" y="6021"/>
                    <a:pt x="6021" y="0"/>
                    <a:pt x="13356" y="0"/>
                  </a:cubicBezTo>
                  <a:lnTo>
                    <a:pt x="71598" y="0"/>
                  </a:lnTo>
                  <a:cubicBezTo>
                    <a:pt x="78934" y="0"/>
                    <a:pt x="84955" y="6021"/>
                    <a:pt x="84955" y="13356"/>
                  </a:cubicBezTo>
                  <a:lnTo>
                    <a:pt x="84955" y="71599"/>
                  </a:lnTo>
                  <a:cubicBezTo>
                    <a:pt x="84955" y="78934"/>
                    <a:pt x="78934" y="84955"/>
                    <a:pt x="71598" y="84955"/>
                  </a:cubicBezTo>
                  <a:moveTo>
                    <a:pt x="13356" y="7335"/>
                  </a:moveTo>
                  <a:cubicBezTo>
                    <a:pt x="10072" y="7335"/>
                    <a:pt x="7335" y="10072"/>
                    <a:pt x="7335" y="13356"/>
                  </a:cubicBezTo>
                  <a:lnTo>
                    <a:pt x="7335" y="71599"/>
                  </a:lnTo>
                  <a:cubicBezTo>
                    <a:pt x="7335" y="74883"/>
                    <a:pt x="10072" y="77620"/>
                    <a:pt x="13356" y="77620"/>
                  </a:cubicBezTo>
                  <a:lnTo>
                    <a:pt x="71598" y="77620"/>
                  </a:lnTo>
                  <a:cubicBezTo>
                    <a:pt x="74883" y="77620"/>
                    <a:pt x="77620" y="74883"/>
                    <a:pt x="77620" y="71599"/>
                  </a:cubicBezTo>
                  <a:lnTo>
                    <a:pt x="77620" y="13356"/>
                  </a:lnTo>
                  <a:cubicBezTo>
                    <a:pt x="77620" y="10072"/>
                    <a:pt x="74992" y="7335"/>
                    <a:pt x="71598" y="7335"/>
                  </a:cubicBezTo>
                  <a:lnTo>
                    <a:pt x="13356" y="733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2" name="Google Shape;32;p12"/>
            <p:cNvSpPr/>
            <p:nvPr/>
          </p:nvSpPr>
          <p:spPr>
            <a:xfrm>
              <a:off x="5734979" y="1705715"/>
              <a:ext cx="76854" cy="65796"/>
            </a:xfrm>
            <a:custGeom>
              <a:avLst/>
              <a:gdLst/>
              <a:ahLst/>
              <a:cxnLst/>
              <a:rect l="l" t="t" r="r" b="b"/>
              <a:pathLst>
                <a:path w="76854" h="65796" extrusionOk="0">
                  <a:moveTo>
                    <a:pt x="53207" y="65796"/>
                  </a:moveTo>
                  <a:lnTo>
                    <a:pt x="23648" y="65796"/>
                  </a:lnTo>
                  <a:cubicBezTo>
                    <a:pt x="10620" y="65796"/>
                    <a:pt x="0" y="55177"/>
                    <a:pt x="0" y="42149"/>
                  </a:cubicBezTo>
                  <a:lnTo>
                    <a:pt x="0" y="23647"/>
                  </a:lnTo>
                  <a:cubicBezTo>
                    <a:pt x="0" y="10619"/>
                    <a:pt x="10620" y="0"/>
                    <a:pt x="23648" y="0"/>
                  </a:cubicBezTo>
                  <a:lnTo>
                    <a:pt x="53207" y="0"/>
                  </a:lnTo>
                  <a:cubicBezTo>
                    <a:pt x="66235" y="0"/>
                    <a:pt x="76854" y="10619"/>
                    <a:pt x="76854" y="23647"/>
                  </a:cubicBezTo>
                  <a:lnTo>
                    <a:pt x="76854" y="42149"/>
                  </a:lnTo>
                  <a:cubicBezTo>
                    <a:pt x="76963" y="55286"/>
                    <a:pt x="66344" y="65796"/>
                    <a:pt x="53207" y="6579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3" name="Google Shape;33;p12"/>
            <p:cNvSpPr/>
            <p:nvPr/>
          </p:nvSpPr>
          <p:spPr>
            <a:xfrm>
              <a:off x="5987435" y="1705715"/>
              <a:ext cx="76853" cy="65796"/>
            </a:xfrm>
            <a:custGeom>
              <a:avLst/>
              <a:gdLst/>
              <a:ahLst/>
              <a:cxnLst/>
              <a:rect l="l" t="t" r="r" b="b"/>
              <a:pathLst>
                <a:path w="76853" h="65796" extrusionOk="0">
                  <a:moveTo>
                    <a:pt x="53207" y="65796"/>
                  </a:moveTo>
                  <a:lnTo>
                    <a:pt x="23648" y="65796"/>
                  </a:lnTo>
                  <a:cubicBezTo>
                    <a:pt x="10620" y="65796"/>
                    <a:pt x="0" y="55177"/>
                    <a:pt x="0" y="42149"/>
                  </a:cubicBezTo>
                  <a:lnTo>
                    <a:pt x="0" y="23647"/>
                  </a:lnTo>
                  <a:cubicBezTo>
                    <a:pt x="0" y="10619"/>
                    <a:pt x="10620" y="0"/>
                    <a:pt x="23648" y="0"/>
                  </a:cubicBezTo>
                  <a:lnTo>
                    <a:pt x="53207" y="0"/>
                  </a:lnTo>
                  <a:cubicBezTo>
                    <a:pt x="66235" y="0"/>
                    <a:pt x="76854" y="10619"/>
                    <a:pt x="76854" y="23647"/>
                  </a:cubicBezTo>
                  <a:lnTo>
                    <a:pt x="76854" y="42149"/>
                  </a:lnTo>
                  <a:cubicBezTo>
                    <a:pt x="76854" y="55286"/>
                    <a:pt x="66344" y="65796"/>
                    <a:pt x="53207" y="65796"/>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grpSp>
        <p:nvGrpSpPr>
          <p:cNvPr id="34" name="Google Shape;34;p12"/>
          <p:cNvGrpSpPr/>
          <p:nvPr/>
        </p:nvGrpSpPr>
        <p:grpSpPr>
          <a:xfrm>
            <a:off x="491241" y="3567745"/>
            <a:ext cx="363173" cy="379080"/>
            <a:chOff x="5169645" y="3692763"/>
            <a:chExt cx="431271" cy="450160"/>
          </a:xfrm>
        </p:grpSpPr>
        <p:sp>
          <p:nvSpPr>
            <p:cNvPr id="35" name="Google Shape;35;p12"/>
            <p:cNvSpPr/>
            <p:nvPr/>
          </p:nvSpPr>
          <p:spPr>
            <a:xfrm>
              <a:off x="5169645" y="3692763"/>
              <a:ext cx="430641" cy="343952"/>
            </a:xfrm>
            <a:custGeom>
              <a:avLst/>
              <a:gdLst/>
              <a:ahLst/>
              <a:cxnLst/>
              <a:rect l="l" t="t" r="r" b="b"/>
              <a:pathLst>
                <a:path w="430641" h="343952" extrusionOk="0">
                  <a:moveTo>
                    <a:pt x="203201" y="74486"/>
                  </a:moveTo>
                  <a:lnTo>
                    <a:pt x="228162" y="60035"/>
                  </a:lnTo>
                  <a:cubicBezTo>
                    <a:pt x="233746" y="56751"/>
                    <a:pt x="240643" y="56751"/>
                    <a:pt x="246117" y="60035"/>
                  </a:cubicBezTo>
                  <a:lnTo>
                    <a:pt x="318810" y="101965"/>
                  </a:lnTo>
                  <a:cubicBezTo>
                    <a:pt x="323956" y="104921"/>
                    <a:pt x="323956" y="112256"/>
                    <a:pt x="318810" y="115321"/>
                  </a:cubicBezTo>
                  <a:lnTo>
                    <a:pt x="293849" y="129772"/>
                  </a:lnTo>
                  <a:cubicBezTo>
                    <a:pt x="288266" y="133057"/>
                    <a:pt x="281369" y="133057"/>
                    <a:pt x="275895" y="129772"/>
                  </a:cubicBezTo>
                  <a:lnTo>
                    <a:pt x="203201" y="87843"/>
                  </a:lnTo>
                  <a:cubicBezTo>
                    <a:pt x="198056" y="84777"/>
                    <a:pt x="198056" y="77442"/>
                    <a:pt x="203201" y="74486"/>
                  </a:cubicBezTo>
                  <a:moveTo>
                    <a:pt x="39203" y="234652"/>
                  </a:moveTo>
                  <a:cubicBezTo>
                    <a:pt x="18841" y="222938"/>
                    <a:pt x="21906" y="167761"/>
                    <a:pt x="39641" y="155500"/>
                  </a:cubicBezTo>
                  <a:lnTo>
                    <a:pt x="168935" y="230164"/>
                  </a:lnTo>
                  <a:cubicBezTo>
                    <a:pt x="184043" y="238922"/>
                    <a:pt x="202654" y="238922"/>
                    <a:pt x="217762" y="230054"/>
                  </a:cubicBezTo>
                  <a:lnTo>
                    <a:pt x="400262" y="123970"/>
                  </a:lnTo>
                  <a:cubicBezTo>
                    <a:pt x="420953" y="111927"/>
                    <a:pt x="420953" y="81931"/>
                    <a:pt x="400152" y="69998"/>
                  </a:cubicBezTo>
                  <a:lnTo>
                    <a:pt x="288813" y="5734"/>
                  </a:lnTo>
                  <a:cubicBezTo>
                    <a:pt x="275566" y="-1929"/>
                    <a:pt x="259254" y="-1929"/>
                    <a:pt x="246007" y="5843"/>
                  </a:cubicBezTo>
                  <a:cubicBezTo>
                    <a:pt x="190940" y="37811"/>
                    <a:pt x="46757" y="121671"/>
                    <a:pt x="23110" y="135465"/>
                  </a:cubicBezTo>
                  <a:cubicBezTo>
                    <a:pt x="-6230" y="152653"/>
                    <a:pt x="-8091" y="234324"/>
                    <a:pt x="20154" y="250636"/>
                  </a:cubicBezTo>
                  <a:lnTo>
                    <a:pt x="171891" y="338218"/>
                  </a:lnTo>
                  <a:cubicBezTo>
                    <a:pt x="185138" y="345882"/>
                    <a:pt x="201559" y="345882"/>
                    <a:pt x="214806" y="338109"/>
                  </a:cubicBezTo>
                  <a:lnTo>
                    <a:pt x="422924" y="217136"/>
                  </a:lnTo>
                  <a:cubicBezTo>
                    <a:pt x="433214" y="211114"/>
                    <a:pt x="433214" y="196335"/>
                    <a:pt x="422924" y="190314"/>
                  </a:cubicBezTo>
                  <a:lnTo>
                    <a:pt x="216777" y="309973"/>
                  </a:lnTo>
                  <a:cubicBezTo>
                    <a:pt x="202325" y="318293"/>
                    <a:pt x="184590" y="318403"/>
                    <a:pt x="170139" y="310083"/>
                  </a:cubicBezTo>
                  <a:lnTo>
                    <a:pt x="39203" y="2346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36" name="Google Shape;36;p12"/>
            <p:cNvSpPr/>
            <p:nvPr/>
          </p:nvSpPr>
          <p:spPr>
            <a:xfrm>
              <a:off x="5169645" y="3879027"/>
              <a:ext cx="431271" cy="263896"/>
            </a:xfrm>
            <a:custGeom>
              <a:avLst/>
              <a:gdLst/>
              <a:ahLst/>
              <a:cxnLst/>
              <a:rect l="l" t="t" r="r" b="b"/>
              <a:pathLst>
                <a:path w="431271" h="263896" extrusionOk="0">
                  <a:moveTo>
                    <a:pt x="39203" y="155568"/>
                  </a:moveTo>
                  <a:cubicBezTo>
                    <a:pt x="18841" y="143854"/>
                    <a:pt x="21906" y="88677"/>
                    <a:pt x="39641" y="76416"/>
                  </a:cubicBezTo>
                  <a:lnTo>
                    <a:pt x="148681" y="139365"/>
                  </a:lnTo>
                  <a:cubicBezTo>
                    <a:pt x="176379" y="155349"/>
                    <a:pt x="210536" y="155349"/>
                    <a:pt x="238234" y="139256"/>
                  </a:cubicBezTo>
                  <a:lnTo>
                    <a:pt x="423471" y="31530"/>
                  </a:lnTo>
                  <a:cubicBezTo>
                    <a:pt x="433872" y="25508"/>
                    <a:pt x="433872" y="10401"/>
                    <a:pt x="423471" y="4379"/>
                  </a:cubicBezTo>
                  <a:lnTo>
                    <a:pt x="415807" y="0"/>
                  </a:lnTo>
                  <a:lnTo>
                    <a:pt x="415807" y="20691"/>
                  </a:lnTo>
                  <a:lnTo>
                    <a:pt x="191706" y="155896"/>
                  </a:lnTo>
                  <a:lnTo>
                    <a:pt x="30007" y="52330"/>
                  </a:lnTo>
                  <a:cubicBezTo>
                    <a:pt x="27161" y="53973"/>
                    <a:pt x="24862" y="55286"/>
                    <a:pt x="23110" y="56381"/>
                  </a:cubicBezTo>
                  <a:cubicBezTo>
                    <a:pt x="-6230" y="73460"/>
                    <a:pt x="-8091" y="155240"/>
                    <a:pt x="20154" y="171552"/>
                  </a:cubicBezTo>
                  <a:lnTo>
                    <a:pt x="168935" y="257383"/>
                  </a:lnTo>
                  <a:cubicBezTo>
                    <a:pt x="184043" y="266141"/>
                    <a:pt x="202654" y="266031"/>
                    <a:pt x="217653" y="257273"/>
                  </a:cubicBezTo>
                  <a:lnTo>
                    <a:pt x="422814" y="137942"/>
                  </a:lnTo>
                  <a:cubicBezTo>
                    <a:pt x="433105" y="131921"/>
                    <a:pt x="433105" y="117032"/>
                    <a:pt x="422814" y="111120"/>
                  </a:cubicBezTo>
                  <a:lnTo>
                    <a:pt x="211741" y="233735"/>
                  </a:lnTo>
                  <a:cubicBezTo>
                    <a:pt x="200355" y="240304"/>
                    <a:pt x="186342" y="240413"/>
                    <a:pt x="174956" y="233845"/>
                  </a:cubicBezTo>
                  <a:lnTo>
                    <a:pt x="39203" y="1555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grpSp>
      <p:sp>
        <p:nvSpPr>
          <p:cNvPr id="37" name="Google Shape;37;p12"/>
          <p:cNvSpPr txBox="1">
            <a:spLocks noGrp="1"/>
          </p:cNvSpPr>
          <p:nvPr>
            <p:ph type="title" idx="5"/>
          </p:nvPr>
        </p:nvSpPr>
        <p:spPr>
          <a:xfrm>
            <a:off x="946325" y="3493888"/>
            <a:ext cx="3832500" cy="526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9pPr>
          </a:lstStyle>
          <a:p>
            <a:endParaRPr/>
          </a:p>
        </p:txBody>
      </p:sp>
      <p:sp>
        <p:nvSpPr>
          <p:cNvPr id="38" name="Google Shape;38;p12"/>
          <p:cNvSpPr txBox="1">
            <a:spLocks noGrp="1"/>
          </p:cNvSpPr>
          <p:nvPr>
            <p:ph type="title" idx="6"/>
          </p:nvPr>
        </p:nvSpPr>
        <p:spPr>
          <a:xfrm>
            <a:off x="946325" y="2886663"/>
            <a:ext cx="3832500" cy="526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FFFFFF"/>
              </a:buClr>
              <a:buSzPts val="1400"/>
              <a:buFont typeface="Open Sans"/>
              <a:buNone/>
              <a:defRPr sz="14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p:cSld name="Texto y Multimedia">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482575" y="1372125"/>
            <a:ext cx="8286000" cy="27894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6000"/>
              <a:buFont typeface="Arial"/>
              <a:buNone/>
              <a:defRPr sz="6000" b="1" i="0" u="none" strike="noStrike" cap="none">
                <a:solidFill>
                  <a:srgbClr val="33383C"/>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1" name="Google Shape;41;p13"/>
          <p:cNvSpPr txBox="1">
            <a:spLocks noGrp="1"/>
          </p:cNvSpPr>
          <p:nvPr>
            <p:ph type="title" idx="2"/>
          </p:nvPr>
        </p:nvSpPr>
        <p:spPr>
          <a:xfrm>
            <a:off x="256500" y="141725"/>
            <a:ext cx="68109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o y descripción">
  <p:cSld name="Texto y Multimedia_1_1_2">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5"/>
          <p:cNvSpPr txBox="1">
            <a:spLocks noGrp="1"/>
          </p:cNvSpPr>
          <p:nvPr>
            <p:ph type="title"/>
          </p:nvPr>
        </p:nvSpPr>
        <p:spPr>
          <a:xfrm>
            <a:off x="256500" y="141725"/>
            <a:ext cx="68109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9pPr>
          </a:lstStyle>
          <a:p>
            <a:endParaRPr/>
          </a:p>
        </p:txBody>
      </p:sp>
      <p:sp>
        <p:nvSpPr>
          <p:cNvPr id="44" name="Google Shape;44;p15"/>
          <p:cNvSpPr txBox="1">
            <a:spLocks noGrp="1"/>
          </p:cNvSpPr>
          <p:nvPr>
            <p:ph type="title" idx="2"/>
          </p:nvPr>
        </p:nvSpPr>
        <p:spPr>
          <a:xfrm>
            <a:off x="4826625" y="1738225"/>
            <a:ext cx="41862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9pPr>
          </a:lstStyle>
          <a:p>
            <a:endParaRPr/>
          </a:p>
        </p:txBody>
      </p:sp>
      <p:sp>
        <p:nvSpPr>
          <p:cNvPr id="45" name="Google Shape;45;p15"/>
          <p:cNvSpPr txBox="1">
            <a:spLocks noGrp="1"/>
          </p:cNvSpPr>
          <p:nvPr>
            <p:ph type="subTitle" idx="1"/>
          </p:nvPr>
        </p:nvSpPr>
        <p:spPr>
          <a:xfrm>
            <a:off x="4826625" y="2819975"/>
            <a:ext cx="4186200" cy="1834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Open Sans"/>
                <a:ea typeface="Open Sans"/>
                <a:cs typeface="Open Sans"/>
                <a:sym typeface="Open Sans"/>
              </a:defRPr>
            </a:lvl9pPr>
          </a:lstStyle>
          <a:p>
            <a:endParaRPr/>
          </a:p>
        </p:txBody>
      </p:sp>
      <p:sp>
        <p:nvSpPr>
          <p:cNvPr id="46" name="Google Shape;46;p15"/>
          <p:cNvSpPr txBox="1">
            <a:spLocks noGrp="1"/>
          </p:cNvSpPr>
          <p:nvPr>
            <p:ph type="subTitle" idx="3"/>
          </p:nvPr>
        </p:nvSpPr>
        <p:spPr>
          <a:xfrm>
            <a:off x="4826625" y="1356925"/>
            <a:ext cx="4186200" cy="30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000"/>
              <a:buFont typeface="Arial"/>
              <a:buNone/>
              <a:defRPr sz="1000" b="0" i="0" u="none" strike="noStrike" cap="none">
                <a:solidFill>
                  <a:srgbClr val="CB1E4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CB1E40"/>
                </a:solidFill>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úmeración">
  <p:cSld name="BLANK_1_1_1_2">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256500" y="141725"/>
            <a:ext cx="74529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4A93"/>
              </a:buClr>
              <a:buSzPts val="3000"/>
              <a:buFont typeface="Open Sans"/>
              <a:buNone/>
              <a:defRPr sz="3000" b="1"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2pPr>
            <a:lvl3pPr marR="0" lvl="2"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3pPr>
            <a:lvl4pPr marR="0" lvl="3"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4pPr>
            <a:lvl5pPr marR="0" lvl="4"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5pPr>
            <a:lvl6pPr marR="0" lvl="5"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6pPr>
            <a:lvl7pPr marR="0" lvl="6"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7pPr>
            <a:lvl8pPr marR="0" lvl="7"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8pPr>
            <a:lvl9pPr marR="0" lvl="8" algn="l" rtl="0">
              <a:lnSpc>
                <a:spcPct val="100000"/>
              </a:lnSpc>
              <a:spcBef>
                <a:spcPts val="0"/>
              </a:spcBef>
              <a:spcAft>
                <a:spcPts val="0"/>
              </a:spcAft>
              <a:buClr>
                <a:srgbClr val="CB1E40"/>
              </a:buClr>
              <a:buSzPts val="3000"/>
              <a:buFont typeface="Open Sans"/>
              <a:buNone/>
              <a:defRPr sz="3000" b="1" i="0" u="none" strike="noStrike" cap="none">
                <a:solidFill>
                  <a:srgbClr val="CB1E40"/>
                </a:solidFill>
                <a:latin typeface="Open Sans"/>
                <a:ea typeface="Open Sans"/>
                <a:cs typeface="Open Sans"/>
                <a:sym typeface="Open Sans"/>
              </a:defRPr>
            </a:lvl9pPr>
          </a:lstStyle>
          <a:p>
            <a:endParaRPr/>
          </a:p>
        </p:txBody>
      </p:sp>
      <p:sp>
        <p:nvSpPr>
          <p:cNvPr id="49" name="Google Shape;49;p16"/>
          <p:cNvSpPr txBox="1">
            <a:spLocks noGrp="1"/>
          </p:cNvSpPr>
          <p:nvPr>
            <p:ph type="title" idx="2"/>
          </p:nvPr>
        </p:nvSpPr>
        <p:spPr>
          <a:xfrm>
            <a:off x="742200" y="1717925"/>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Open Sans"/>
              <a:buNone/>
              <a:defRPr sz="60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9pPr>
          </a:lstStyle>
          <a:p>
            <a:endParaRPr/>
          </a:p>
        </p:txBody>
      </p:sp>
      <p:cxnSp>
        <p:nvCxnSpPr>
          <p:cNvPr id="50" name="Google Shape;50;p16"/>
          <p:cNvCxnSpPr/>
          <p:nvPr/>
        </p:nvCxnSpPr>
        <p:spPr>
          <a:xfrm rot="10800000">
            <a:off x="1349125" y="1601825"/>
            <a:ext cx="0" cy="1209600"/>
          </a:xfrm>
          <a:prstGeom prst="straightConnector1">
            <a:avLst/>
          </a:prstGeom>
          <a:noFill/>
          <a:ln w="9525" cap="flat" cmpd="sng">
            <a:solidFill>
              <a:srgbClr val="004A93"/>
            </a:solidFill>
            <a:prstDash val="solid"/>
            <a:round/>
            <a:headEnd type="none" w="sm" len="sm"/>
            <a:tailEnd type="none" w="sm" len="sm"/>
          </a:ln>
        </p:spPr>
      </p:cxnSp>
      <p:sp>
        <p:nvSpPr>
          <p:cNvPr id="51" name="Google Shape;51;p16"/>
          <p:cNvSpPr txBox="1">
            <a:spLocks noGrp="1"/>
          </p:cNvSpPr>
          <p:nvPr>
            <p:ph type="title" idx="3"/>
          </p:nvPr>
        </p:nvSpPr>
        <p:spPr>
          <a:xfrm>
            <a:off x="3321075" y="1717925"/>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marR="0" lvl="1"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9pPr>
          </a:lstStyle>
          <a:p>
            <a:endParaRPr/>
          </a:p>
        </p:txBody>
      </p:sp>
      <p:cxnSp>
        <p:nvCxnSpPr>
          <p:cNvPr id="52" name="Google Shape;52;p16"/>
          <p:cNvCxnSpPr/>
          <p:nvPr/>
        </p:nvCxnSpPr>
        <p:spPr>
          <a:xfrm rot="10800000">
            <a:off x="3928000" y="1601825"/>
            <a:ext cx="0" cy="1209600"/>
          </a:xfrm>
          <a:prstGeom prst="straightConnector1">
            <a:avLst/>
          </a:prstGeom>
          <a:noFill/>
          <a:ln w="9525" cap="flat" cmpd="sng">
            <a:solidFill>
              <a:srgbClr val="004A93"/>
            </a:solidFill>
            <a:prstDash val="solid"/>
            <a:round/>
            <a:headEnd type="none" w="sm" len="sm"/>
            <a:tailEnd type="none" w="sm" len="sm"/>
          </a:ln>
        </p:spPr>
      </p:cxnSp>
      <p:sp>
        <p:nvSpPr>
          <p:cNvPr id="53" name="Google Shape;53;p16"/>
          <p:cNvSpPr txBox="1">
            <a:spLocks noGrp="1"/>
          </p:cNvSpPr>
          <p:nvPr>
            <p:ph type="title" idx="4"/>
          </p:nvPr>
        </p:nvSpPr>
        <p:spPr>
          <a:xfrm>
            <a:off x="6001600" y="1717925"/>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marR="0" lvl="1"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9pPr>
          </a:lstStyle>
          <a:p>
            <a:endParaRPr/>
          </a:p>
        </p:txBody>
      </p:sp>
      <p:cxnSp>
        <p:nvCxnSpPr>
          <p:cNvPr id="54" name="Google Shape;54;p16"/>
          <p:cNvCxnSpPr/>
          <p:nvPr/>
        </p:nvCxnSpPr>
        <p:spPr>
          <a:xfrm rot="10800000">
            <a:off x="6608525" y="1601825"/>
            <a:ext cx="0" cy="1209600"/>
          </a:xfrm>
          <a:prstGeom prst="straightConnector1">
            <a:avLst/>
          </a:prstGeom>
          <a:noFill/>
          <a:ln w="9525" cap="flat" cmpd="sng">
            <a:solidFill>
              <a:srgbClr val="004A93"/>
            </a:solidFill>
            <a:prstDash val="solid"/>
            <a:round/>
            <a:headEnd type="none" w="sm" len="sm"/>
            <a:tailEnd type="none" w="sm" len="sm"/>
          </a:ln>
        </p:spPr>
      </p:cxnSp>
      <p:sp>
        <p:nvSpPr>
          <p:cNvPr id="55" name="Google Shape;55;p16"/>
          <p:cNvSpPr txBox="1">
            <a:spLocks noGrp="1"/>
          </p:cNvSpPr>
          <p:nvPr>
            <p:ph type="title" idx="5"/>
          </p:nvPr>
        </p:nvSpPr>
        <p:spPr>
          <a:xfrm>
            <a:off x="742200" y="3079950"/>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Open Sans"/>
              <a:buNone/>
              <a:defRPr sz="60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9pPr>
          </a:lstStyle>
          <a:p>
            <a:endParaRPr/>
          </a:p>
        </p:txBody>
      </p:sp>
      <p:cxnSp>
        <p:nvCxnSpPr>
          <p:cNvPr id="56" name="Google Shape;56;p16"/>
          <p:cNvCxnSpPr/>
          <p:nvPr/>
        </p:nvCxnSpPr>
        <p:spPr>
          <a:xfrm rot="10800000">
            <a:off x="1349125" y="2963850"/>
            <a:ext cx="0" cy="1209600"/>
          </a:xfrm>
          <a:prstGeom prst="straightConnector1">
            <a:avLst/>
          </a:prstGeom>
          <a:noFill/>
          <a:ln w="9525" cap="flat" cmpd="sng">
            <a:solidFill>
              <a:srgbClr val="004A93"/>
            </a:solidFill>
            <a:prstDash val="solid"/>
            <a:round/>
            <a:headEnd type="none" w="sm" len="sm"/>
            <a:tailEnd type="none" w="sm" len="sm"/>
          </a:ln>
        </p:spPr>
      </p:cxnSp>
      <p:sp>
        <p:nvSpPr>
          <p:cNvPr id="57" name="Google Shape;57;p16"/>
          <p:cNvSpPr txBox="1">
            <a:spLocks noGrp="1"/>
          </p:cNvSpPr>
          <p:nvPr>
            <p:ph type="title" idx="6"/>
          </p:nvPr>
        </p:nvSpPr>
        <p:spPr>
          <a:xfrm>
            <a:off x="3321075" y="3079950"/>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Open Sans"/>
              <a:buNone/>
              <a:defRPr sz="60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9pPr>
          </a:lstStyle>
          <a:p>
            <a:endParaRPr/>
          </a:p>
        </p:txBody>
      </p:sp>
      <p:cxnSp>
        <p:nvCxnSpPr>
          <p:cNvPr id="58" name="Google Shape;58;p16"/>
          <p:cNvCxnSpPr/>
          <p:nvPr/>
        </p:nvCxnSpPr>
        <p:spPr>
          <a:xfrm rot="10800000">
            <a:off x="3928000" y="2963850"/>
            <a:ext cx="0" cy="1209600"/>
          </a:xfrm>
          <a:prstGeom prst="straightConnector1">
            <a:avLst/>
          </a:prstGeom>
          <a:noFill/>
          <a:ln w="9525" cap="flat" cmpd="sng">
            <a:solidFill>
              <a:srgbClr val="004A93"/>
            </a:solidFill>
            <a:prstDash val="solid"/>
            <a:round/>
            <a:headEnd type="none" w="sm" len="sm"/>
            <a:tailEnd type="none" w="sm" len="sm"/>
          </a:ln>
        </p:spPr>
      </p:cxnSp>
      <p:sp>
        <p:nvSpPr>
          <p:cNvPr id="59" name="Google Shape;59;p16"/>
          <p:cNvSpPr txBox="1">
            <a:spLocks noGrp="1"/>
          </p:cNvSpPr>
          <p:nvPr>
            <p:ph type="title" idx="7"/>
          </p:nvPr>
        </p:nvSpPr>
        <p:spPr>
          <a:xfrm>
            <a:off x="6001600" y="3079950"/>
            <a:ext cx="5487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6000"/>
              <a:buFont typeface="Rajdhani"/>
              <a:buNone/>
              <a:defRPr sz="6000" b="1" i="0" u="none" strike="noStrike" cap="none">
                <a:solidFill>
                  <a:srgbClr val="434343"/>
                </a:solidFill>
                <a:latin typeface="Rajdhani"/>
                <a:ea typeface="Rajdhani"/>
                <a:cs typeface="Rajdhani"/>
                <a:sym typeface="Rajdhani"/>
              </a:defRPr>
            </a:lvl1pPr>
            <a:lvl2pPr marR="0" lvl="1"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9pPr>
          </a:lstStyle>
          <a:p>
            <a:endParaRPr/>
          </a:p>
        </p:txBody>
      </p:sp>
      <p:cxnSp>
        <p:nvCxnSpPr>
          <p:cNvPr id="60" name="Google Shape;60;p16"/>
          <p:cNvCxnSpPr/>
          <p:nvPr/>
        </p:nvCxnSpPr>
        <p:spPr>
          <a:xfrm rot="10800000">
            <a:off x="6608525" y="2963850"/>
            <a:ext cx="0" cy="1209600"/>
          </a:xfrm>
          <a:prstGeom prst="straightConnector1">
            <a:avLst/>
          </a:prstGeom>
          <a:noFill/>
          <a:ln w="9525" cap="flat" cmpd="sng">
            <a:solidFill>
              <a:srgbClr val="004A93"/>
            </a:solidFill>
            <a:prstDash val="solid"/>
            <a:round/>
            <a:headEnd type="none" w="sm" len="sm"/>
            <a:tailEnd type="none" w="sm" len="sm"/>
          </a:ln>
        </p:spPr>
      </p:cxnSp>
      <p:pic>
        <p:nvPicPr>
          <p:cNvPr id="61" name="Google Shape;61;p16"/>
          <p:cNvPicPr preferRelativeResize="0"/>
          <p:nvPr/>
        </p:nvPicPr>
        <p:blipFill rotWithShape="1">
          <a:blip r:embed="rId3">
            <a:alphaModFix/>
          </a:blip>
          <a:srcRect t="177390" b="-177390"/>
          <a:stretch/>
        </p:blipFill>
        <p:spPr>
          <a:xfrm>
            <a:off x="3043238" y="2428875"/>
            <a:ext cx="3362325" cy="590550"/>
          </a:xfrm>
          <a:prstGeom prst="rect">
            <a:avLst/>
          </a:prstGeom>
          <a:noFill/>
          <a:ln>
            <a:noFill/>
          </a:ln>
        </p:spPr>
      </p:pic>
      <p:sp>
        <p:nvSpPr>
          <p:cNvPr id="62" name="Google Shape;62;p16"/>
          <p:cNvSpPr txBox="1">
            <a:spLocks noGrp="1"/>
          </p:cNvSpPr>
          <p:nvPr>
            <p:ph type="title" idx="8"/>
          </p:nvPr>
        </p:nvSpPr>
        <p:spPr>
          <a:xfrm>
            <a:off x="1407350" y="1716863"/>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9pPr>
          </a:lstStyle>
          <a:p>
            <a:endParaRPr/>
          </a:p>
        </p:txBody>
      </p:sp>
      <p:sp>
        <p:nvSpPr>
          <p:cNvPr id="63" name="Google Shape;63;p16"/>
          <p:cNvSpPr txBox="1">
            <a:spLocks noGrp="1"/>
          </p:cNvSpPr>
          <p:nvPr>
            <p:ph type="subTitle" idx="1"/>
          </p:nvPr>
        </p:nvSpPr>
        <p:spPr>
          <a:xfrm>
            <a:off x="1407350" y="2302788"/>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
        <p:nvSpPr>
          <p:cNvPr id="64" name="Google Shape;64;p16"/>
          <p:cNvSpPr txBox="1">
            <a:spLocks noGrp="1"/>
          </p:cNvSpPr>
          <p:nvPr>
            <p:ph type="title" idx="9"/>
          </p:nvPr>
        </p:nvSpPr>
        <p:spPr>
          <a:xfrm>
            <a:off x="1407350" y="3078888"/>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9pPr>
          </a:lstStyle>
          <a:p>
            <a:endParaRPr/>
          </a:p>
        </p:txBody>
      </p:sp>
      <p:sp>
        <p:nvSpPr>
          <p:cNvPr id="65" name="Google Shape;65;p16"/>
          <p:cNvSpPr txBox="1">
            <a:spLocks noGrp="1"/>
          </p:cNvSpPr>
          <p:nvPr>
            <p:ph type="subTitle" idx="13"/>
          </p:nvPr>
        </p:nvSpPr>
        <p:spPr>
          <a:xfrm>
            <a:off x="1407350" y="3664813"/>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
        <p:nvSpPr>
          <p:cNvPr id="66" name="Google Shape;66;p16"/>
          <p:cNvSpPr txBox="1">
            <a:spLocks noGrp="1"/>
          </p:cNvSpPr>
          <p:nvPr>
            <p:ph type="title" idx="14"/>
          </p:nvPr>
        </p:nvSpPr>
        <p:spPr>
          <a:xfrm>
            <a:off x="3986225" y="1716863"/>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marR="0" lvl="1"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9pPr>
          </a:lstStyle>
          <a:p>
            <a:endParaRPr/>
          </a:p>
        </p:txBody>
      </p:sp>
      <p:sp>
        <p:nvSpPr>
          <p:cNvPr id="67" name="Google Shape;67;p16"/>
          <p:cNvSpPr txBox="1">
            <a:spLocks noGrp="1"/>
          </p:cNvSpPr>
          <p:nvPr>
            <p:ph type="subTitle" idx="15"/>
          </p:nvPr>
        </p:nvSpPr>
        <p:spPr>
          <a:xfrm>
            <a:off x="3986225" y="2302788"/>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
        <p:nvSpPr>
          <p:cNvPr id="68" name="Google Shape;68;p16"/>
          <p:cNvSpPr txBox="1">
            <a:spLocks noGrp="1"/>
          </p:cNvSpPr>
          <p:nvPr>
            <p:ph type="title" idx="16"/>
          </p:nvPr>
        </p:nvSpPr>
        <p:spPr>
          <a:xfrm>
            <a:off x="3986225" y="3078888"/>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Rajdhani"/>
              <a:buNone/>
              <a:defRPr sz="1800" b="1" i="0" u="none" strike="noStrike" cap="none">
                <a:solidFill>
                  <a:srgbClr val="434343"/>
                </a:solidFill>
                <a:latin typeface="Rajdhani"/>
                <a:ea typeface="Rajdhani"/>
                <a:cs typeface="Rajdhani"/>
                <a:sym typeface="Rajdhani"/>
              </a:defRPr>
            </a:lvl1pPr>
            <a:lvl2pPr marR="0" lvl="1"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2pPr>
            <a:lvl3pPr marR="0" lvl="2"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3pPr>
            <a:lvl4pPr marR="0" lvl="3"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4pPr>
            <a:lvl5pPr marR="0" lvl="4"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5pPr>
            <a:lvl6pPr marR="0" lvl="5"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6pPr>
            <a:lvl7pPr marR="0" lvl="6"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7pPr>
            <a:lvl8pPr marR="0" lvl="7"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8pPr>
            <a:lvl9pPr marR="0" lvl="8" algn="l" rtl="0">
              <a:lnSpc>
                <a:spcPct val="100000"/>
              </a:lnSpc>
              <a:spcBef>
                <a:spcPts val="0"/>
              </a:spcBef>
              <a:spcAft>
                <a:spcPts val="0"/>
              </a:spcAft>
              <a:buClr>
                <a:srgbClr val="434343"/>
              </a:buClr>
              <a:buSzPts val="2400"/>
              <a:buFont typeface="Rajdhani"/>
              <a:buNone/>
              <a:defRPr sz="2400" b="1" i="0" u="none" strike="noStrike" cap="none">
                <a:solidFill>
                  <a:srgbClr val="434343"/>
                </a:solidFill>
                <a:latin typeface="Rajdhani"/>
                <a:ea typeface="Rajdhani"/>
                <a:cs typeface="Rajdhani"/>
                <a:sym typeface="Rajdhani"/>
              </a:defRPr>
            </a:lvl9pPr>
          </a:lstStyle>
          <a:p>
            <a:endParaRPr/>
          </a:p>
        </p:txBody>
      </p:sp>
      <p:sp>
        <p:nvSpPr>
          <p:cNvPr id="69" name="Google Shape;69;p16"/>
          <p:cNvSpPr txBox="1">
            <a:spLocks noGrp="1"/>
          </p:cNvSpPr>
          <p:nvPr>
            <p:ph type="subTitle" idx="17"/>
          </p:nvPr>
        </p:nvSpPr>
        <p:spPr>
          <a:xfrm>
            <a:off x="3986225" y="3664813"/>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
        <p:nvSpPr>
          <p:cNvPr id="70" name="Google Shape;70;p16"/>
          <p:cNvSpPr txBox="1">
            <a:spLocks noGrp="1"/>
          </p:cNvSpPr>
          <p:nvPr>
            <p:ph type="sldNum" idx="12"/>
          </p:nvPr>
        </p:nvSpPr>
        <p:spPr>
          <a:xfrm>
            <a:off x="8472458" y="4439592"/>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AR"/>
              <a:t>‹#›</a:t>
            </a:fld>
            <a:endParaRPr/>
          </a:p>
        </p:txBody>
      </p:sp>
      <p:sp>
        <p:nvSpPr>
          <p:cNvPr id="71" name="Google Shape;71;p16"/>
          <p:cNvSpPr txBox="1">
            <a:spLocks noGrp="1"/>
          </p:cNvSpPr>
          <p:nvPr>
            <p:ph type="title" idx="18"/>
          </p:nvPr>
        </p:nvSpPr>
        <p:spPr>
          <a:xfrm>
            <a:off x="6666750" y="1716863"/>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9pPr>
          </a:lstStyle>
          <a:p>
            <a:endParaRPr/>
          </a:p>
        </p:txBody>
      </p:sp>
      <p:sp>
        <p:nvSpPr>
          <p:cNvPr id="72" name="Google Shape;72;p16"/>
          <p:cNvSpPr txBox="1">
            <a:spLocks noGrp="1"/>
          </p:cNvSpPr>
          <p:nvPr>
            <p:ph type="subTitle" idx="19"/>
          </p:nvPr>
        </p:nvSpPr>
        <p:spPr>
          <a:xfrm>
            <a:off x="6666750" y="2302788"/>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
        <p:nvSpPr>
          <p:cNvPr id="73" name="Google Shape;73;p16"/>
          <p:cNvSpPr txBox="1">
            <a:spLocks noGrp="1"/>
          </p:cNvSpPr>
          <p:nvPr>
            <p:ph type="title" idx="20"/>
          </p:nvPr>
        </p:nvSpPr>
        <p:spPr>
          <a:xfrm>
            <a:off x="6666750" y="3078888"/>
            <a:ext cx="1547100" cy="5388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434343"/>
              </a:buClr>
              <a:buSzPts val="1800"/>
              <a:buFont typeface="Open Sans"/>
              <a:buNone/>
              <a:defRPr sz="1800" b="1"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2pPr>
            <a:lvl3pPr marR="0" lvl="2"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3pPr>
            <a:lvl4pPr marR="0" lvl="3"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4pPr>
            <a:lvl5pPr marR="0" lvl="4"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5pPr>
            <a:lvl6pPr marR="0" lvl="5"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6pPr>
            <a:lvl7pPr marR="0" lvl="6"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7pPr>
            <a:lvl8pPr marR="0" lvl="7"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8pPr>
            <a:lvl9pPr marR="0" lvl="8" algn="l" rtl="0">
              <a:lnSpc>
                <a:spcPct val="100000"/>
              </a:lnSpc>
              <a:spcBef>
                <a:spcPts val="0"/>
              </a:spcBef>
              <a:spcAft>
                <a:spcPts val="0"/>
              </a:spcAft>
              <a:buClr>
                <a:srgbClr val="434343"/>
              </a:buClr>
              <a:buSzPts val="2400"/>
              <a:buFont typeface="Open Sans"/>
              <a:buNone/>
              <a:defRPr sz="2400" b="1" i="0" u="none" strike="noStrike" cap="none">
                <a:solidFill>
                  <a:srgbClr val="434343"/>
                </a:solidFill>
                <a:latin typeface="Open Sans"/>
                <a:ea typeface="Open Sans"/>
                <a:cs typeface="Open Sans"/>
                <a:sym typeface="Open Sans"/>
              </a:defRPr>
            </a:lvl9pPr>
          </a:lstStyle>
          <a:p>
            <a:endParaRPr/>
          </a:p>
        </p:txBody>
      </p:sp>
      <p:sp>
        <p:nvSpPr>
          <p:cNvPr id="74" name="Google Shape;74;p16"/>
          <p:cNvSpPr txBox="1">
            <a:spLocks noGrp="1"/>
          </p:cNvSpPr>
          <p:nvPr>
            <p:ph type="subTitle" idx="21"/>
          </p:nvPr>
        </p:nvSpPr>
        <p:spPr>
          <a:xfrm>
            <a:off x="6666750" y="3664813"/>
            <a:ext cx="1547100" cy="393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004A93"/>
                </a:solidFill>
                <a:latin typeface="Open Sans"/>
                <a:ea typeface="Open Sans"/>
                <a:cs typeface="Open Sans"/>
                <a:sym typeface="Open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tada 2">
  <p:cSld name="CUSTOM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4861025" y="988675"/>
            <a:ext cx="3895800" cy="2860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6000"/>
              <a:buFont typeface="Arial"/>
              <a:buNone/>
              <a:defRPr sz="6000" b="1"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sión nocturna">
  <p:cSld name="CUSTOM_3">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256500" y="141725"/>
            <a:ext cx="6810900" cy="977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1pPr>
            <a:lvl2pPr marR="0" lvl="1"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2pPr>
            <a:lvl3pPr marR="0" lvl="2"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3pPr>
            <a:lvl4pPr marR="0" lvl="3"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4pPr>
            <a:lvl5pPr marR="0" lvl="4"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5pPr>
            <a:lvl6pPr marR="0" lvl="5"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6pPr>
            <a:lvl7pPr marR="0" lvl="6"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7pPr>
            <a:lvl8pPr marR="0" lvl="7"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8pPr>
            <a:lvl9pPr marR="0" lvl="8" algn="l" rtl="0">
              <a:lnSpc>
                <a:spcPct val="100000"/>
              </a:lnSpc>
              <a:spcBef>
                <a:spcPts val="0"/>
              </a:spcBef>
              <a:spcAft>
                <a:spcPts val="0"/>
              </a:spcAft>
              <a:buClr>
                <a:srgbClr val="004A93"/>
              </a:buClr>
              <a:buSzPts val="2400"/>
              <a:buFont typeface="Open Sans"/>
              <a:buNone/>
              <a:defRPr sz="2400" b="1" i="0" u="none" strike="noStrike" cap="none">
                <a:solidFill>
                  <a:srgbClr val="004A93"/>
                </a:solidFill>
                <a:latin typeface="Open Sans"/>
                <a:ea typeface="Open Sans"/>
                <a:cs typeface="Open Sans"/>
                <a:sym typeface="Open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3"/>
        <p:cNvGrpSpPr/>
        <p:nvPr/>
      </p:nvGrpSpPr>
      <p:grpSpPr>
        <a:xfrm>
          <a:off x="0" y="0"/>
          <a:ext cx="0" cy="0"/>
          <a:chOff x="0" y="0"/>
          <a:chExt cx="0" cy="0"/>
        </a:xfrm>
      </p:grpSpPr>
      <p:sp>
        <p:nvSpPr>
          <p:cNvPr id="94" name="Google Shape;94;g22370ee1d22_2_14"/>
          <p:cNvSpPr txBox="1">
            <a:spLocks noGrp="1"/>
          </p:cNvSpPr>
          <p:nvPr>
            <p:ph type="title"/>
          </p:nvPr>
        </p:nvSpPr>
        <p:spPr>
          <a:xfrm>
            <a:off x="2530220" y="81620"/>
            <a:ext cx="4083558" cy="8305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400" b="1" i="1">
                <a:solidFill>
                  <a:srgbClr val="1F5F9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g22370ee1d22_2_14"/>
          <p:cNvSpPr txBox="1">
            <a:spLocks noGrp="1"/>
          </p:cNvSpPr>
          <p:nvPr>
            <p:ph type="body" idx="1"/>
          </p:nvPr>
        </p:nvSpPr>
        <p:spPr>
          <a:xfrm>
            <a:off x="183895" y="861136"/>
            <a:ext cx="7336790" cy="11277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1" i="1">
                <a:solidFill>
                  <a:srgbClr val="5C63B7"/>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g22370ee1d22_2_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22370ee1d22_2_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g22370ee1d22_2_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AR"/>
              <a:t>‹#›</a:t>
            </a:fld>
            <a:endParaRPr/>
          </a:p>
        </p:txBody>
      </p:sp>
    </p:spTree>
    <p:extLst>
      <p:ext uri="{BB962C8B-B14F-4D97-AF65-F5344CB8AC3E}">
        <p14:creationId xmlns:p14="http://schemas.microsoft.com/office/powerpoint/2010/main" val="2737641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1"/>
          <p:cNvSpPr/>
          <p:nvPr/>
        </p:nvSpPr>
        <p:spPr>
          <a:xfrm>
            <a:off x="0" y="0"/>
            <a:ext cx="9142920" cy="514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3"/>
        <p:cNvGrpSpPr/>
        <p:nvPr/>
      </p:nvGrpSpPr>
      <p:grpSpPr>
        <a:xfrm>
          <a:off x="0" y="0"/>
          <a:ext cx="0" cy="0"/>
          <a:chOff x="0" y="0"/>
          <a:chExt cx="0" cy="0"/>
        </a:xfrm>
      </p:grpSpPr>
      <p:sp>
        <p:nvSpPr>
          <p:cNvPr id="84" name="Google Shape;84;p1"/>
          <p:cNvSpPr txBox="1"/>
          <p:nvPr/>
        </p:nvSpPr>
        <p:spPr>
          <a:xfrm>
            <a:off x="1536716" y="1393954"/>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4800" b="1" i="0" u="none" strike="noStrike" cap="none" dirty="0">
                <a:solidFill>
                  <a:srgbClr val="FFFFFF"/>
                </a:solidFill>
                <a:latin typeface="Open Sans"/>
                <a:ea typeface="Open Sans"/>
                <a:cs typeface="Open Sans"/>
                <a:sym typeface="Open Sans"/>
              </a:rPr>
              <a:t>Modelos Predictivos</a:t>
            </a:r>
            <a:endParaRPr sz="4800" b="1" i="0" u="none" strike="noStrike" cap="none" dirty="0">
              <a:solidFill>
                <a:srgbClr val="FFFFFF"/>
              </a:solidFill>
              <a:latin typeface="Open Sans"/>
              <a:ea typeface="Open Sans"/>
              <a:cs typeface="Open Sans"/>
              <a:sym typeface="Open Sans"/>
            </a:endParaRPr>
          </a:p>
        </p:txBody>
      </p:sp>
      <p:sp>
        <p:nvSpPr>
          <p:cNvPr id="85" name="Google Shape;85;p1"/>
          <p:cNvSpPr txBox="1"/>
          <p:nvPr/>
        </p:nvSpPr>
        <p:spPr>
          <a:xfrm>
            <a:off x="1681366" y="2530495"/>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dirty="0">
                <a:solidFill>
                  <a:srgbClr val="FFFFFF"/>
                </a:solidFill>
                <a:latin typeface="Open Sans"/>
                <a:ea typeface="Open Sans"/>
                <a:cs typeface="Open Sans"/>
                <a:sym typeface="Open Sans"/>
              </a:rPr>
              <a:t>Clase 7</a:t>
            </a:r>
            <a:endParaRPr sz="2400" b="1" i="0" u="none" strike="noStrike" cap="none" dirty="0">
              <a:solidFill>
                <a:srgbClr val="FFFFFF"/>
              </a:solidFill>
              <a:latin typeface="Open Sans"/>
              <a:ea typeface="Open Sans"/>
              <a:cs typeface="Open Sans"/>
              <a:sym typeface="Open Sans"/>
            </a:endParaRPr>
          </a:p>
        </p:txBody>
      </p:sp>
      <p:sp>
        <p:nvSpPr>
          <p:cNvPr id="86" name="Google Shape;86;p1"/>
          <p:cNvSpPr txBox="1"/>
          <p:nvPr/>
        </p:nvSpPr>
        <p:spPr>
          <a:xfrm>
            <a:off x="1681366" y="4310217"/>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1600" b="1" dirty="0">
                <a:solidFill>
                  <a:srgbClr val="FFFFFF"/>
                </a:solidFill>
                <a:latin typeface="Open Sans"/>
                <a:ea typeface="Open Sans"/>
                <a:cs typeface="Open Sans"/>
                <a:sym typeface="Open Sans"/>
              </a:rPr>
              <a:t>Septiembre</a:t>
            </a:r>
            <a:r>
              <a:rPr lang="es-AR" sz="1600" b="1" i="0" u="none" strike="noStrike" cap="none" dirty="0">
                <a:solidFill>
                  <a:srgbClr val="FFFFFF"/>
                </a:solidFill>
                <a:latin typeface="Open Sans"/>
                <a:ea typeface="Open Sans"/>
                <a:cs typeface="Open Sans"/>
                <a:sym typeface="Open Sans"/>
              </a:rPr>
              <a:t> - 2023</a:t>
            </a:r>
            <a:endParaRPr sz="1600" b="1" i="0" u="none" strike="noStrike" cap="none"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199" name="Google Shape;199;p23"/>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…Un poco de Nomenclatura</a:t>
            </a:r>
            <a:endParaRPr sz="2400" b="1" i="0" u="none" strike="noStrike" cap="none">
              <a:solidFill>
                <a:srgbClr val="1E5F9F"/>
              </a:solidFill>
              <a:latin typeface="Open Sans"/>
              <a:ea typeface="Open Sans"/>
              <a:cs typeface="Open Sans"/>
              <a:sym typeface="Open Sans"/>
            </a:endParaRPr>
          </a:p>
        </p:txBody>
      </p:sp>
      <p:pic>
        <p:nvPicPr>
          <p:cNvPr id="201" name="Google Shape;201;p23"/>
          <p:cNvPicPr preferRelativeResize="0"/>
          <p:nvPr/>
        </p:nvPicPr>
        <p:blipFill rotWithShape="1">
          <a:blip r:embed="rId3">
            <a:alphaModFix/>
          </a:blip>
          <a:srcRect/>
          <a:stretch/>
        </p:blipFill>
        <p:spPr>
          <a:xfrm>
            <a:off x="179430" y="1010941"/>
            <a:ext cx="5963737" cy="1740008"/>
          </a:xfrm>
          <a:prstGeom prst="rect">
            <a:avLst/>
          </a:prstGeom>
          <a:noFill/>
          <a:ln>
            <a:noFill/>
          </a:ln>
        </p:spPr>
      </p:pic>
      <p:sp>
        <p:nvSpPr>
          <p:cNvPr id="202" name="Google Shape;202;p23"/>
          <p:cNvSpPr txBox="1"/>
          <p:nvPr/>
        </p:nvSpPr>
        <p:spPr>
          <a:xfrm>
            <a:off x="469637" y="3061990"/>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El resultado que queremos predecir se lo puede llamar: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Target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Variable dependiente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203" name="Google Shape;203;p23"/>
          <p:cNvSpPr/>
          <p:nvPr/>
        </p:nvSpPr>
        <p:spPr>
          <a:xfrm>
            <a:off x="5439905" y="891153"/>
            <a:ext cx="790414" cy="1952786"/>
          </a:xfrm>
          <a:prstGeom prst="rect">
            <a:avLst/>
          </a:prstGeom>
          <a:no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8"/>
        <p:cNvGrpSpPr/>
        <p:nvPr/>
      </p:nvGrpSpPr>
      <p:grpSpPr>
        <a:xfrm>
          <a:off x="0" y="0"/>
          <a:ext cx="0" cy="0"/>
          <a:chOff x="0" y="0"/>
          <a:chExt cx="0" cy="0"/>
        </a:xfrm>
      </p:grpSpPr>
      <p:sp>
        <p:nvSpPr>
          <p:cNvPr id="209" name="Google Shape;209;p24"/>
          <p:cNvSpPr txBox="1"/>
          <p:nvPr/>
        </p:nvSpPr>
        <p:spPr>
          <a:xfrm>
            <a:off x="1776939" y="31682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Tipos de modelos predictivos</a:t>
            </a:r>
            <a:endParaRPr sz="2400" b="1" i="0" u="none" strike="noStrike" cap="none">
              <a:solidFill>
                <a:srgbClr val="FFFFFF"/>
              </a:solidFill>
              <a:latin typeface="Open Sans"/>
              <a:ea typeface="Open Sans"/>
              <a:cs typeface="Open Sans"/>
              <a:sym typeface="Open Sans"/>
            </a:endParaRPr>
          </a:p>
        </p:txBody>
      </p:sp>
      <p:sp>
        <p:nvSpPr>
          <p:cNvPr id="210" name="Google Shape;210;p24"/>
          <p:cNvSpPr txBox="1">
            <a:spLocks noGrp="1"/>
          </p:cNvSpPr>
          <p:nvPr>
            <p:ph type="subTitle" idx="1"/>
          </p:nvPr>
        </p:nvSpPr>
        <p:spPr>
          <a:xfrm>
            <a:off x="71873" y="1366352"/>
            <a:ext cx="47064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AR" sz="1600" i="1">
                <a:solidFill>
                  <a:schemeClr val="lt1"/>
                </a:solidFill>
              </a:rPr>
              <a:t>Los modelos predictivos Supervisados se pueden clasificar en dos tipos:</a:t>
            </a:r>
            <a:endParaRPr sz="1600" i="1">
              <a:solidFill>
                <a:schemeClr val="lt1"/>
              </a:solidFill>
            </a:endParaRPr>
          </a:p>
        </p:txBody>
      </p:sp>
      <p:sp>
        <p:nvSpPr>
          <p:cNvPr id="211" name="Google Shape;211;p24"/>
          <p:cNvSpPr txBox="1"/>
          <p:nvPr/>
        </p:nvSpPr>
        <p:spPr>
          <a:xfrm>
            <a:off x="124907" y="2165852"/>
            <a:ext cx="7868132"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Modelos de Clasificación: La variable a predecir puede tomar valores finitos (generalmente 2 valores)</a:t>
            </a:r>
            <a:endParaRPr sz="1600" b="1" i="1" u="none" strike="noStrike" cap="none">
              <a:solidFill>
                <a:schemeClr val="lt1"/>
              </a:solidFill>
              <a:latin typeface="Open Sans"/>
              <a:ea typeface="Open Sans"/>
              <a:cs typeface="Open Sans"/>
              <a:sym typeface="Open Sans"/>
            </a:endParaRPr>
          </a:p>
        </p:txBody>
      </p:sp>
      <p:sp>
        <p:nvSpPr>
          <p:cNvPr id="212" name="Google Shape;212;p24"/>
          <p:cNvSpPr txBox="1"/>
          <p:nvPr/>
        </p:nvSpPr>
        <p:spPr>
          <a:xfrm>
            <a:off x="71873" y="3105272"/>
            <a:ext cx="7868132"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Modelos de Regresión: La variable a predecir es una variable continua. (por ejemplo predecir el valor de una casa)</a:t>
            </a:r>
            <a:endParaRPr sz="1600" b="1" i="1" u="none" strike="noStrike" cap="none">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7"/>
        <p:cNvGrpSpPr/>
        <p:nvPr/>
      </p:nvGrpSpPr>
      <p:grpSpPr>
        <a:xfrm>
          <a:off x="0" y="0"/>
          <a:ext cx="0" cy="0"/>
          <a:chOff x="0" y="0"/>
          <a:chExt cx="0" cy="0"/>
        </a:xfrm>
      </p:grpSpPr>
      <p:pic>
        <p:nvPicPr>
          <p:cNvPr id="218" name="Google Shape;218;p25"/>
          <p:cNvPicPr preferRelativeResize="0"/>
          <p:nvPr/>
        </p:nvPicPr>
        <p:blipFill rotWithShape="1">
          <a:blip r:embed="rId3">
            <a:alphaModFix/>
          </a:blip>
          <a:srcRect/>
          <a:stretch/>
        </p:blipFill>
        <p:spPr>
          <a:xfrm>
            <a:off x="573439" y="178230"/>
            <a:ext cx="7888636" cy="3863393"/>
          </a:xfrm>
          <a:prstGeom prst="rect">
            <a:avLst/>
          </a:prstGeom>
          <a:noFill/>
          <a:ln>
            <a:noFill/>
          </a:ln>
          <a:effectLst>
            <a:outerShdw blurRad="50800" dist="38100" dir="2700000" algn="tl" rotWithShape="0">
              <a:srgbClr val="000000">
                <a:alpha val="40000"/>
              </a:srgbClr>
            </a:outerShdw>
          </a:effectLst>
        </p:spPr>
      </p:pic>
      <p:sp>
        <p:nvSpPr>
          <p:cNvPr id="219" name="Google Shape;219;p25"/>
          <p:cNvSpPr txBox="1"/>
          <p:nvPr/>
        </p:nvSpPr>
        <p:spPr>
          <a:xfrm>
            <a:off x="2177366" y="1741488"/>
            <a:ext cx="57050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AR" sz="1400" b="1" i="1" u="none" strike="noStrike" cap="none">
                <a:solidFill>
                  <a:schemeClr val="lt1"/>
                </a:solidFill>
                <a:latin typeface="Arial"/>
                <a:ea typeface="Arial"/>
                <a:cs typeface="Arial"/>
                <a:sym typeface="Arial"/>
              </a:rPr>
              <a:t>¿Qué Modelo será más difícil de desarrollar / implementar?</a:t>
            </a:r>
            <a:endParaRPr sz="1400" b="1" i="1"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29"/>
        <p:cNvGrpSpPr/>
        <p:nvPr/>
      </p:nvGrpSpPr>
      <p:grpSpPr>
        <a:xfrm>
          <a:off x="0" y="0"/>
          <a:ext cx="0" cy="0"/>
          <a:chOff x="0" y="0"/>
          <a:chExt cx="0" cy="0"/>
        </a:xfrm>
      </p:grpSpPr>
      <p:sp>
        <p:nvSpPr>
          <p:cNvPr id="230" name="Google Shape;230;p27"/>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Modelos de Clasificación</a:t>
            </a:r>
            <a:endParaRPr sz="2400" b="1" i="0" u="none" strike="noStrike" cap="none">
              <a:solidFill>
                <a:srgbClr val="1E5F9F"/>
              </a:solidFill>
              <a:latin typeface="Open Sans"/>
              <a:ea typeface="Open Sans"/>
              <a:cs typeface="Open Sans"/>
              <a:sym typeface="Open Sans"/>
            </a:endParaRPr>
          </a:p>
        </p:txBody>
      </p:sp>
      <p:sp>
        <p:nvSpPr>
          <p:cNvPr id="231" name="Google Shape;231;p27"/>
          <p:cNvSpPr txBox="1"/>
          <p:nvPr/>
        </p:nvSpPr>
        <p:spPr>
          <a:xfrm>
            <a:off x="246724" y="982981"/>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“Nos encontramos desarrollando una política de crédito para una entidad bancaria para el otorgamiento de un préstamo personal a clientes. La entidad se encuentra con muchos casos en mora (entre temprana y avanzada) y nos piden generar un modelo que nos prediga el default de los clientes. (Se considera que un cliente entra en default cuando el mismo no paga sus obligaciones en los primeros 90 días luego de obtener dicha obligación)”</a:t>
            </a:r>
            <a:endParaRPr sz="1600" b="1" i="1" u="none" strike="noStrike" cap="none">
              <a:solidFill>
                <a:srgbClr val="5963B8"/>
              </a:solidFill>
              <a:latin typeface="Arial"/>
              <a:ea typeface="Arial"/>
              <a:cs typeface="Arial"/>
              <a:sym typeface="Arial"/>
            </a:endParaRPr>
          </a:p>
        </p:txBody>
      </p:sp>
      <p:sp>
        <p:nvSpPr>
          <p:cNvPr id="232" name="Google Shape;232;p27"/>
          <p:cNvSpPr txBox="1"/>
          <p:nvPr/>
        </p:nvSpPr>
        <p:spPr>
          <a:xfrm>
            <a:off x="153464" y="3068814"/>
            <a:ext cx="825355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Las variables que contamos son: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Edad del </a:t>
            </a:r>
            <a:r>
              <a:rPr lang="es-AR" sz="1600" b="1" i="1" u="none" strike="noStrike" cap="none">
                <a:solidFill>
                  <a:srgbClr val="5963B8"/>
                </a:solidFill>
                <a:latin typeface="Arial"/>
                <a:ea typeface="Arial"/>
                <a:cs typeface="Arial"/>
                <a:sym typeface="Arial"/>
              </a:rPr>
              <a:t>Cliente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Cantidad de Productos que posee el cliente (también conocido como cross sell)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Antigüedad del cliente en el banco.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Si tiene TC, Montos de los consumos de los últimos 3 meses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Su tiene TC, Monto pagado de la TC en los últimos 3 meses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1" u="none" strike="noStrike" cap="none">
                <a:solidFill>
                  <a:srgbClr val="5963B8"/>
                </a:solidFill>
                <a:latin typeface="Arial"/>
                <a:ea typeface="Arial"/>
                <a:cs typeface="Arial"/>
                <a:sym typeface="Arial"/>
              </a:rPr>
              <a:t>…</a:t>
            </a:r>
            <a:endParaRPr sz="1600" b="0" i="1" u="none" strike="noStrike" cap="none">
              <a:solidFill>
                <a:srgbClr val="5963B8"/>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37"/>
        <p:cNvGrpSpPr/>
        <p:nvPr/>
      </p:nvGrpSpPr>
      <p:grpSpPr>
        <a:xfrm>
          <a:off x="0" y="0"/>
          <a:ext cx="0" cy="0"/>
          <a:chOff x="0" y="0"/>
          <a:chExt cx="0" cy="0"/>
        </a:xfrm>
      </p:grpSpPr>
      <p:sp>
        <p:nvSpPr>
          <p:cNvPr id="238" name="Google Shape;238;p28"/>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En definitiva un modelo de clasificación…</a:t>
            </a:r>
            <a:endParaRPr sz="2400" b="1" i="0" u="none" strike="noStrike" cap="none">
              <a:solidFill>
                <a:srgbClr val="1E5F9F"/>
              </a:solidFill>
              <a:latin typeface="Open Sans"/>
              <a:ea typeface="Open Sans"/>
              <a:cs typeface="Open Sans"/>
              <a:sym typeface="Open Sans"/>
            </a:endParaRPr>
          </a:p>
        </p:txBody>
      </p:sp>
      <p:sp>
        <p:nvSpPr>
          <p:cNvPr id="239" name="Google Shape;239;p28"/>
          <p:cNvSpPr txBox="1"/>
          <p:nvPr/>
        </p:nvSpPr>
        <p:spPr>
          <a:xfrm>
            <a:off x="246724" y="982981"/>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Trata de buscar grupos que sean lo más homogéneos posibles en el grupo y heterogéneos con el resto de los grupos teniendo en cuenta el target a predecir.</a:t>
            </a:r>
            <a:endParaRPr sz="1600" b="1" i="1" u="none" strike="noStrike" cap="none">
              <a:solidFill>
                <a:srgbClr val="5963B8"/>
              </a:solidFill>
              <a:latin typeface="Arial"/>
              <a:ea typeface="Arial"/>
              <a:cs typeface="Arial"/>
              <a:sym typeface="Arial"/>
            </a:endParaRPr>
          </a:p>
        </p:txBody>
      </p:sp>
      <p:pic>
        <p:nvPicPr>
          <p:cNvPr id="240" name="Google Shape;240;p28"/>
          <p:cNvPicPr preferRelativeResize="0"/>
          <p:nvPr/>
        </p:nvPicPr>
        <p:blipFill rotWithShape="1">
          <a:blip r:embed="rId3">
            <a:alphaModFix/>
          </a:blip>
          <a:srcRect/>
          <a:stretch/>
        </p:blipFill>
        <p:spPr>
          <a:xfrm>
            <a:off x="5635620" y="1836191"/>
            <a:ext cx="3258171" cy="3307309"/>
          </a:xfrm>
          <a:prstGeom prst="rect">
            <a:avLst/>
          </a:prstGeom>
          <a:noFill/>
          <a:ln>
            <a:noFill/>
          </a:ln>
        </p:spPr>
      </p:pic>
      <p:sp>
        <p:nvSpPr>
          <p:cNvPr id="241" name="Google Shape;241;p28"/>
          <p:cNvSpPr txBox="1"/>
          <p:nvPr/>
        </p:nvSpPr>
        <p:spPr>
          <a:xfrm>
            <a:off x="192132" y="2327287"/>
            <a:ext cx="5885671" cy="113014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2400" b="1" i="0" u="none" strike="noStrike" cap="none">
                <a:solidFill>
                  <a:srgbClr val="5963B8"/>
                </a:solidFill>
                <a:latin typeface="Arial"/>
                <a:ea typeface="Arial"/>
                <a:cs typeface="Arial"/>
                <a:sym typeface="Arial"/>
              </a:rPr>
              <a:t>¿Cómo logramos generar estos grupos? </a:t>
            </a:r>
            <a:endParaRPr sz="2400" b="1" i="1" u="none" strike="noStrike" cap="none">
              <a:solidFill>
                <a:srgbClr val="5963B8"/>
              </a:solidFill>
              <a:latin typeface="Arial"/>
              <a:ea typeface="Arial"/>
              <a:cs typeface="Arial"/>
              <a:sym typeface="Arial"/>
            </a:endParaRPr>
          </a:p>
        </p:txBody>
      </p:sp>
      <p:sp>
        <p:nvSpPr>
          <p:cNvPr id="242" name="Google Shape;242;p28"/>
          <p:cNvSpPr txBox="1"/>
          <p:nvPr/>
        </p:nvSpPr>
        <p:spPr>
          <a:xfrm>
            <a:off x="192133" y="3655668"/>
            <a:ext cx="4466304"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Intuitivamente, podríamos buscar la probabilidad de “default” de todo el universo y compararlo, por ejemplo con la probabilidad de default de los cuartiles de la edad.</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7"/>
        <p:cNvGrpSpPr/>
        <p:nvPr/>
      </p:nvGrpSpPr>
      <p:grpSpPr>
        <a:xfrm>
          <a:off x="0" y="0"/>
          <a:ext cx="0" cy="0"/>
          <a:chOff x="0" y="0"/>
          <a:chExt cx="0" cy="0"/>
        </a:xfrm>
      </p:grpSpPr>
      <p:sp>
        <p:nvSpPr>
          <p:cNvPr id="248" name="Google Shape;248;p29"/>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2400" b="1" i="0" u="none" strike="noStrike" cap="none">
              <a:solidFill>
                <a:srgbClr val="1E5F9F"/>
              </a:solidFill>
              <a:latin typeface="Open Sans"/>
              <a:ea typeface="Open Sans"/>
              <a:cs typeface="Open Sans"/>
              <a:sym typeface="Open Sans"/>
            </a:endParaRPr>
          </a:p>
        </p:txBody>
      </p:sp>
      <p:pic>
        <p:nvPicPr>
          <p:cNvPr id="249" name="Google Shape;249;p29" descr="“Pruning”"/>
          <p:cNvPicPr preferRelativeResize="0"/>
          <p:nvPr/>
        </p:nvPicPr>
        <p:blipFill rotWithShape="1">
          <a:blip r:embed="rId3">
            <a:alphaModFix/>
          </a:blip>
          <a:srcRect/>
          <a:stretch/>
        </p:blipFill>
        <p:spPr>
          <a:xfrm>
            <a:off x="1299860" y="557679"/>
            <a:ext cx="6936827" cy="38308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p:nvSpPr>
          <p:cNvPr id="255" name="Google Shape;255;p30"/>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2400" b="1" i="0" u="none" strike="noStrike" cap="none">
              <a:solidFill>
                <a:srgbClr val="1E5F9F"/>
              </a:solidFill>
              <a:latin typeface="Open Sans"/>
              <a:ea typeface="Open Sans"/>
              <a:cs typeface="Open Sans"/>
              <a:sym typeface="Open Sans"/>
            </a:endParaRPr>
          </a:p>
        </p:txBody>
      </p:sp>
      <p:sp>
        <p:nvSpPr>
          <p:cNvPr id="256" name="Google Shape;256;p30"/>
          <p:cNvSpPr txBox="1"/>
          <p:nvPr/>
        </p:nvSpPr>
        <p:spPr>
          <a:xfrm>
            <a:off x="246724" y="982981"/>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Es un algoritmo de machine learning que nos permite la construcción de modelos predictivos (tanto de clasificación como de regresión). Divide el espacio de las variables independientes en regiones distintas y no </a:t>
            </a:r>
            <a:r>
              <a:rPr lang="es-AR" sz="1600" b="1" i="0" u="none" strike="noStrike" cap="none">
                <a:solidFill>
                  <a:srgbClr val="5963B8"/>
                </a:solidFill>
                <a:latin typeface="Arial"/>
                <a:ea typeface="Arial"/>
                <a:cs typeface="Arial"/>
                <a:sym typeface="Arial"/>
              </a:rPr>
              <a:t>sobrepuestas</a:t>
            </a:r>
            <a:endParaRPr sz="1600" b="1" i="1" u="none" strike="noStrike" cap="none">
              <a:solidFill>
                <a:srgbClr val="5963B8"/>
              </a:solidFill>
              <a:latin typeface="Arial"/>
              <a:ea typeface="Arial"/>
              <a:cs typeface="Arial"/>
              <a:sym typeface="Arial"/>
            </a:endParaRPr>
          </a:p>
        </p:txBody>
      </p:sp>
      <p:sp>
        <p:nvSpPr>
          <p:cNvPr id="257" name="Google Shape;257;p30"/>
          <p:cNvSpPr txBox="1"/>
          <p:nvPr/>
        </p:nvSpPr>
        <p:spPr>
          <a:xfrm>
            <a:off x="5228255" y="4823768"/>
            <a:ext cx="3987306"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s-AR" sz="800" b="0" i="0" u="none" strike="noStrike" cap="none">
                <a:solidFill>
                  <a:srgbClr val="5963B8"/>
                </a:solidFill>
                <a:latin typeface="Arial"/>
                <a:ea typeface="Arial"/>
                <a:cs typeface="Arial"/>
                <a:sym typeface="Arial"/>
              </a:rPr>
              <a:t>https://bookdown.org/content/2031/arboles-de-decision-parte-i.html</a:t>
            </a:r>
            <a:endParaRPr sz="800" b="1" i="0" u="none" strike="noStrike" cap="none">
              <a:solidFill>
                <a:srgbClr val="5963B8"/>
              </a:solidFill>
              <a:latin typeface="Arial"/>
              <a:ea typeface="Arial"/>
              <a:cs typeface="Arial"/>
              <a:sym typeface="Arial"/>
            </a:endParaRPr>
          </a:p>
        </p:txBody>
      </p:sp>
      <p:pic>
        <p:nvPicPr>
          <p:cNvPr id="258" name="Google Shape;258;p30" descr="“Decision Tree Explanation”"/>
          <p:cNvPicPr preferRelativeResize="0"/>
          <p:nvPr/>
        </p:nvPicPr>
        <p:blipFill rotWithShape="1">
          <a:blip r:embed="rId3">
            <a:alphaModFix/>
          </a:blip>
          <a:srcRect/>
          <a:stretch/>
        </p:blipFill>
        <p:spPr>
          <a:xfrm>
            <a:off x="246724" y="2698491"/>
            <a:ext cx="3661019" cy="1209266"/>
          </a:xfrm>
          <a:prstGeom prst="rect">
            <a:avLst/>
          </a:prstGeom>
          <a:noFill/>
          <a:ln>
            <a:noFill/>
          </a:ln>
        </p:spPr>
      </p:pic>
      <p:pic>
        <p:nvPicPr>
          <p:cNvPr id="259" name="Google Shape;259;p30" descr="“Decision Tree Explanation”"/>
          <p:cNvPicPr preferRelativeResize="0"/>
          <p:nvPr/>
        </p:nvPicPr>
        <p:blipFill rotWithShape="1">
          <a:blip r:embed="rId4">
            <a:alphaModFix/>
          </a:blip>
          <a:srcRect/>
          <a:stretch/>
        </p:blipFill>
        <p:spPr>
          <a:xfrm>
            <a:off x="4522013" y="2284817"/>
            <a:ext cx="3661019" cy="2036614"/>
          </a:xfrm>
          <a:prstGeom prst="rect">
            <a:avLst/>
          </a:prstGeom>
          <a:noFill/>
          <a:ln>
            <a:noFill/>
          </a:ln>
        </p:spPr>
      </p:pic>
      <p:sp>
        <p:nvSpPr>
          <p:cNvPr id="260" name="Google Shape;260;p30"/>
          <p:cNvSpPr txBox="1"/>
          <p:nvPr/>
        </p:nvSpPr>
        <p:spPr>
          <a:xfrm>
            <a:off x="86893" y="4026307"/>
            <a:ext cx="853046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Características: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Modelo no paramétrico. No se pueden definir meciante una lista de parámetros.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Jerárquico: Conjunto de preguntas que se definen de forma secuencial.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5"/>
        <p:cNvGrpSpPr/>
        <p:nvPr/>
      </p:nvGrpSpPr>
      <p:grpSpPr>
        <a:xfrm>
          <a:off x="0" y="0"/>
          <a:ext cx="0" cy="0"/>
          <a:chOff x="0" y="0"/>
          <a:chExt cx="0" cy="0"/>
        </a:xfrm>
      </p:grpSpPr>
      <p:sp>
        <p:nvSpPr>
          <p:cNvPr id="266" name="Google Shape;266;p31"/>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267" name="Google Shape;267;p31"/>
          <p:cNvSpPr txBox="1"/>
          <p:nvPr/>
        </p:nvSpPr>
        <p:spPr>
          <a:xfrm>
            <a:off x="0" y="4245035"/>
            <a:ext cx="853046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Ejemplo: Predecir salario de los jugadores de Baseball según años de antigüedad y cantidad de hits. Los puntos Rojos son los salarios más altos, los azules, los más bajos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pic>
        <p:nvPicPr>
          <p:cNvPr id="268" name="Google Shape;268;p31"/>
          <p:cNvPicPr preferRelativeResize="0"/>
          <p:nvPr/>
        </p:nvPicPr>
        <p:blipFill rotWithShape="1">
          <a:blip r:embed="rId3">
            <a:alphaModFix/>
          </a:blip>
          <a:srcRect/>
          <a:stretch/>
        </p:blipFill>
        <p:spPr>
          <a:xfrm>
            <a:off x="2300080" y="699899"/>
            <a:ext cx="3951633" cy="34763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pic>
        <p:nvPicPr>
          <p:cNvPr id="274" name="Google Shape;274;p32"/>
          <p:cNvPicPr preferRelativeResize="0"/>
          <p:nvPr/>
        </p:nvPicPr>
        <p:blipFill rotWithShape="1">
          <a:blip r:embed="rId3">
            <a:alphaModFix/>
          </a:blip>
          <a:srcRect/>
          <a:stretch/>
        </p:blipFill>
        <p:spPr>
          <a:xfrm>
            <a:off x="474770" y="407377"/>
            <a:ext cx="6752494" cy="3399693"/>
          </a:xfrm>
          <a:prstGeom prst="rect">
            <a:avLst/>
          </a:prstGeom>
          <a:noFill/>
          <a:ln>
            <a:noFill/>
          </a:ln>
        </p:spPr>
      </p:pic>
      <p:sp>
        <p:nvSpPr>
          <p:cNvPr id="275" name="Google Shape;275;p32"/>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276" name="Google Shape;276;p32"/>
          <p:cNvSpPr txBox="1"/>
          <p:nvPr/>
        </p:nvSpPr>
        <p:spPr>
          <a:xfrm>
            <a:off x="0" y="4245035"/>
            <a:ext cx="853046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Realizamos un corte aproximadamente a los 4,5 años y a los 117,5 hits.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6"/>
        <p:cNvGrpSpPr/>
        <p:nvPr/>
      </p:nvGrpSpPr>
      <p:grpSpPr>
        <a:xfrm>
          <a:off x="0" y="0"/>
          <a:ext cx="0" cy="0"/>
          <a:chOff x="0" y="0"/>
          <a:chExt cx="0" cy="0"/>
        </a:xfrm>
      </p:grpSpPr>
      <p:sp>
        <p:nvSpPr>
          <p:cNvPr id="127" name="Google Shape;127;p10"/>
          <p:cNvSpPr txBox="1"/>
          <p:nvPr/>
        </p:nvSpPr>
        <p:spPr>
          <a:xfrm>
            <a:off x="-811277" y="1683965"/>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¿A qué llamamos Modelo?</a:t>
            </a:r>
            <a:endParaRPr sz="2400" b="1" i="0" u="none" strike="noStrike" cap="none">
              <a:solidFill>
                <a:srgbClr val="FFFFFF"/>
              </a:solidFill>
              <a:latin typeface="Open Sans"/>
              <a:ea typeface="Open Sans"/>
              <a:cs typeface="Open Sans"/>
              <a:sym typeface="Open Sans"/>
            </a:endParaRPr>
          </a:p>
        </p:txBody>
      </p:sp>
      <p:pic>
        <p:nvPicPr>
          <p:cNvPr id="128" name="Google Shape;128;p10"/>
          <p:cNvPicPr preferRelativeResize="0"/>
          <p:nvPr/>
        </p:nvPicPr>
        <p:blipFill rotWithShape="1">
          <a:blip r:embed="rId3">
            <a:alphaModFix/>
          </a:blip>
          <a:srcRect r="57839" b="25307"/>
          <a:stretch/>
        </p:blipFill>
        <p:spPr>
          <a:xfrm>
            <a:off x="4044742" y="61993"/>
            <a:ext cx="5099258" cy="50815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p:nvSpPr>
          <p:cNvPr id="282" name="Google Shape;282;p33"/>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283" name="Google Shape;283;p33"/>
          <p:cNvSpPr txBox="1"/>
          <p:nvPr/>
        </p:nvSpPr>
        <p:spPr>
          <a:xfrm>
            <a:off x="119270" y="905487"/>
            <a:ext cx="8530467" cy="799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Los nodos R1, R2 y R3 son considerados nodos terminales. </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Todos aquellos nodos que son particionados, se denominan nodos internos.</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Los nodos son conectados por ramas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8"/>
        <p:cNvGrpSpPr/>
        <p:nvPr/>
      </p:nvGrpSpPr>
      <p:grpSpPr>
        <a:xfrm>
          <a:off x="0" y="0"/>
          <a:ext cx="0" cy="0"/>
          <a:chOff x="0" y="0"/>
          <a:chExt cx="0" cy="0"/>
        </a:xfrm>
      </p:grpSpPr>
      <p:sp>
        <p:nvSpPr>
          <p:cNvPr id="289" name="Google Shape;289;p34"/>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290" name="Google Shape;290;p34"/>
          <p:cNvSpPr txBox="1"/>
          <p:nvPr/>
        </p:nvSpPr>
        <p:spPr>
          <a:xfrm>
            <a:off x="308114" y="2386417"/>
            <a:ext cx="8530467" cy="799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Se busca armar regiones, en donde se pueda minimizar la suma de los residuos al cuadrado. (Los residuos son la diferencia entre el valor real y el predicho)</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El valor de la y es la media de la caja (para modelos de regresión)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291" name="Google Shape;291;p34"/>
          <p:cNvSpPr txBox="1"/>
          <p:nvPr/>
        </p:nvSpPr>
        <p:spPr>
          <a:xfrm>
            <a:off x="-197636" y="699900"/>
            <a:ext cx="8775105"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000" b="1" i="0" u="none" strike="noStrike" cap="none">
                <a:solidFill>
                  <a:srgbClr val="1E5F9F"/>
                </a:solidFill>
                <a:latin typeface="Open Sans"/>
                <a:ea typeface="Open Sans"/>
                <a:cs typeface="Open Sans"/>
                <a:sym typeface="Open Sans"/>
              </a:rPr>
              <a:t>¿Cómo se construyen las regiones? (Árboles de Regresión)</a:t>
            </a:r>
            <a:endParaRPr sz="2000" b="1" i="0" u="none" strike="noStrike" cap="none">
              <a:solidFill>
                <a:srgbClr val="1E5F9F"/>
              </a:solidFill>
              <a:latin typeface="Open Sans"/>
              <a:ea typeface="Open Sans"/>
              <a:cs typeface="Open Sans"/>
              <a:sym typeface="Open Sans"/>
            </a:endParaRPr>
          </a:p>
        </p:txBody>
      </p:sp>
      <p:pic>
        <p:nvPicPr>
          <p:cNvPr id="292" name="Google Shape;292;p34"/>
          <p:cNvPicPr preferRelativeResize="0"/>
          <p:nvPr/>
        </p:nvPicPr>
        <p:blipFill rotWithShape="1">
          <a:blip r:embed="rId3">
            <a:alphaModFix/>
          </a:blip>
          <a:srcRect t="13144" b="19773"/>
          <a:stretch/>
        </p:blipFill>
        <p:spPr>
          <a:xfrm>
            <a:off x="1990311" y="3230643"/>
            <a:ext cx="4381500" cy="1182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p:nvSpPr>
          <p:cNvPr id="303" name="Google Shape;303;p36"/>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304" name="Google Shape;304;p36"/>
          <p:cNvSpPr txBox="1"/>
          <p:nvPr/>
        </p:nvSpPr>
        <p:spPr>
          <a:xfrm>
            <a:off x="149088" y="1399800"/>
            <a:ext cx="853046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Se utilizan tres métricas para generar los mejores cortes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Error de clasificación: Básicamente el porcentaje de observaciones que poseen diferente clase a la definida por el nodo (mayoría de casos)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Impureza de Gini: El índice de Gini es una medida </a:t>
            </a:r>
            <a:r>
              <a:rPr lang="es-AR" sz="1600" b="1" i="1">
                <a:solidFill>
                  <a:srgbClr val="5963B8"/>
                </a:solidFill>
              </a:rPr>
              <a:t>econométrica</a:t>
            </a:r>
            <a:r>
              <a:rPr lang="es-AR" sz="1600" b="1" i="1" u="none" strike="noStrike" cap="none">
                <a:solidFill>
                  <a:srgbClr val="5963B8"/>
                </a:solidFill>
                <a:latin typeface="Arial"/>
                <a:ea typeface="Arial"/>
                <a:cs typeface="Arial"/>
                <a:sym typeface="Arial"/>
              </a:rPr>
              <a:t> que mide la desigualdad de ingresos en una región determinada. Se utilizó este concepto para entender la pureza existente entre cada uno de los nodos del árbol. Puede obtener valores entre 0 y 1, donde 0 es la máxima igualdad y 1 la máxima desigualdad </a:t>
            </a:r>
            <a:endParaRPr sz="1400" b="0" i="0" u="none" strike="noStrike" cap="none">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305" name="Google Shape;305;p36"/>
          <p:cNvSpPr txBox="1"/>
          <p:nvPr/>
        </p:nvSpPr>
        <p:spPr>
          <a:xfrm>
            <a:off x="-197636" y="699900"/>
            <a:ext cx="8775105"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000" b="1" i="0" u="none" strike="noStrike" cap="none">
                <a:solidFill>
                  <a:srgbClr val="1E5F9F"/>
                </a:solidFill>
                <a:latin typeface="Open Sans"/>
                <a:ea typeface="Open Sans"/>
                <a:cs typeface="Open Sans"/>
                <a:sym typeface="Open Sans"/>
              </a:rPr>
              <a:t>¿Cómo se construyen las regiones? (Árboles de clasificación)</a:t>
            </a:r>
            <a:endParaRPr sz="2000" b="1" i="0" u="none" strike="noStrike" cap="none">
              <a:solidFill>
                <a:srgbClr val="1E5F9F"/>
              </a:solidFill>
              <a:latin typeface="Open Sans"/>
              <a:ea typeface="Open Sans"/>
              <a:cs typeface="Open Sans"/>
              <a:sym typeface="Open Sans"/>
            </a:endParaRPr>
          </a:p>
        </p:txBody>
      </p:sp>
      <p:pic>
        <p:nvPicPr>
          <p:cNvPr id="306" name="Google Shape;306;p36"/>
          <p:cNvPicPr preferRelativeResize="0"/>
          <p:nvPr/>
        </p:nvPicPr>
        <p:blipFill rotWithShape="1">
          <a:blip r:embed="rId3">
            <a:alphaModFix/>
          </a:blip>
          <a:srcRect t="22413" b="10437"/>
          <a:stretch/>
        </p:blipFill>
        <p:spPr>
          <a:xfrm>
            <a:off x="1299861" y="3627783"/>
            <a:ext cx="6649373" cy="12423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g21fc94839b9_0_0"/>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pic>
        <p:nvPicPr>
          <p:cNvPr id="313" name="Google Shape;313;g21fc94839b9_0_0"/>
          <p:cNvPicPr preferRelativeResize="0"/>
          <p:nvPr/>
        </p:nvPicPr>
        <p:blipFill>
          <a:blip r:embed="rId3">
            <a:alphaModFix/>
          </a:blip>
          <a:stretch>
            <a:fillRect/>
          </a:stretch>
        </p:blipFill>
        <p:spPr>
          <a:xfrm>
            <a:off x="697550" y="591550"/>
            <a:ext cx="7518473" cy="413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8"/>
        <p:cNvGrpSpPr/>
        <p:nvPr/>
      </p:nvGrpSpPr>
      <p:grpSpPr>
        <a:xfrm>
          <a:off x="0" y="0"/>
          <a:ext cx="0" cy="0"/>
          <a:chOff x="0" y="0"/>
          <a:chExt cx="0" cy="0"/>
        </a:xfrm>
      </p:grpSpPr>
      <p:sp>
        <p:nvSpPr>
          <p:cNvPr id="319" name="Google Shape;319;p37"/>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320" name="Google Shape;320;p37"/>
          <p:cNvSpPr txBox="1"/>
          <p:nvPr/>
        </p:nvSpPr>
        <p:spPr>
          <a:xfrm>
            <a:off x="254674" y="1612717"/>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sng" strike="noStrike" cap="none">
                <a:solidFill>
                  <a:srgbClr val="5963B8"/>
                </a:solidFill>
                <a:latin typeface="Arial"/>
                <a:ea typeface="Arial"/>
                <a:cs typeface="Arial"/>
                <a:sym typeface="Arial"/>
              </a:rPr>
              <a:t>Entropía</a:t>
            </a:r>
            <a:r>
              <a:rPr lang="es-AR" sz="1600" b="0" i="0" u="none" strike="noStrike" cap="none">
                <a:solidFill>
                  <a:srgbClr val="5963B8"/>
                </a:solidFill>
                <a:latin typeface="Arial"/>
                <a:ea typeface="Arial"/>
                <a:cs typeface="Arial"/>
                <a:sym typeface="Arial"/>
              </a:rPr>
              <a:t>: Nos define el caos o el desorden en los datos disponibles. Cuanto más alta sea la entropía (valores próximos a 1) mayores valores distintos tendrán las variables. Cuánto más baja sea (valores próximos a 0) más homogénea será la variable</a:t>
            </a:r>
            <a:endParaRPr sz="1600" b="1" i="1" u="none" strike="noStrike" cap="none">
              <a:solidFill>
                <a:srgbClr val="5963B8"/>
              </a:solidFill>
              <a:latin typeface="Arial"/>
              <a:ea typeface="Arial"/>
              <a:cs typeface="Arial"/>
              <a:sym typeface="Arial"/>
            </a:endParaRPr>
          </a:p>
        </p:txBody>
      </p:sp>
      <p:pic>
        <p:nvPicPr>
          <p:cNvPr id="321" name="Google Shape;321;p37"/>
          <p:cNvPicPr preferRelativeResize="0"/>
          <p:nvPr/>
        </p:nvPicPr>
        <p:blipFill rotWithShape="1">
          <a:blip r:embed="rId3">
            <a:alphaModFix/>
          </a:blip>
          <a:srcRect/>
          <a:stretch/>
        </p:blipFill>
        <p:spPr>
          <a:xfrm>
            <a:off x="1789581" y="2831601"/>
            <a:ext cx="3971925" cy="1400175"/>
          </a:xfrm>
          <a:prstGeom prst="rect">
            <a:avLst/>
          </a:prstGeom>
          <a:noFill/>
          <a:ln>
            <a:noFill/>
          </a:ln>
        </p:spPr>
      </p:pic>
      <p:sp>
        <p:nvSpPr>
          <p:cNvPr id="322" name="Google Shape;322;p37"/>
          <p:cNvSpPr txBox="1"/>
          <p:nvPr/>
        </p:nvSpPr>
        <p:spPr>
          <a:xfrm>
            <a:off x="855038" y="4521617"/>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Uno de los criterios  de división de una variable se denomina </a:t>
            </a:r>
            <a:r>
              <a:rPr lang="es-AR" sz="1600" b="1" i="0" u="none" strike="noStrike" cap="none">
                <a:solidFill>
                  <a:srgbClr val="5963B8"/>
                </a:solidFill>
                <a:latin typeface="Arial"/>
                <a:ea typeface="Arial"/>
                <a:cs typeface="Arial"/>
                <a:sym typeface="Arial"/>
              </a:rPr>
              <a:t>Ganancia de la información</a:t>
            </a:r>
            <a:r>
              <a:rPr lang="es-AR" sz="1600" b="0" i="0" u="none" strike="noStrike" cap="none">
                <a:solidFill>
                  <a:srgbClr val="5963B8"/>
                </a:solidFill>
                <a:latin typeface="Arial"/>
                <a:ea typeface="Arial"/>
                <a:cs typeface="Arial"/>
                <a:sym typeface="Arial"/>
              </a:rPr>
              <a:t> y se basa en la medida de pureza </a:t>
            </a:r>
            <a:r>
              <a:rPr lang="es-AR" sz="1600" b="1" i="0" u="none" strike="noStrike" cap="none">
                <a:solidFill>
                  <a:srgbClr val="5963B8"/>
                </a:solidFill>
                <a:latin typeface="Arial"/>
                <a:ea typeface="Arial"/>
                <a:cs typeface="Arial"/>
                <a:sym typeface="Arial"/>
              </a:rPr>
              <a:t>Entropía</a:t>
            </a:r>
            <a:endParaRPr sz="1600" b="1" i="0" u="none" strike="noStrike" cap="none">
              <a:solidFill>
                <a:srgbClr val="5963B8"/>
              </a:solidFill>
              <a:latin typeface="Arial"/>
              <a:ea typeface="Arial"/>
              <a:cs typeface="Arial"/>
              <a:sym typeface="Arial"/>
            </a:endParaRPr>
          </a:p>
        </p:txBody>
      </p:sp>
      <p:sp>
        <p:nvSpPr>
          <p:cNvPr id="323" name="Google Shape;323;p37"/>
          <p:cNvSpPr txBox="1"/>
          <p:nvPr/>
        </p:nvSpPr>
        <p:spPr>
          <a:xfrm>
            <a:off x="-197636" y="709839"/>
            <a:ext cx="8775105"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000" b="1" i="0" u="none" strike="noStrike" cap="none">
                <a:solidFill>
                  <a:srgbClr val="1E5F9F"/>
                </a:solidFill>
                <a:latin typeface="Open Sans"/>
                <a:ea typeface="Open Sans"/>
                <a:cs typeface="Open Sans"/>
                <a:sym typeface="Open Sans"/>
              </a:rPr>
              <a:t>¿Cómo se construyen las regiones? (Árboles de clasificación)</a:t>
            </a:r>
            <a:endParaRPr sz="2000" b="1" i="0" u="none" strike="noStrike" cap="none">
              <a:solidFill>
                <a:srgbClr val="1E5F9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8"/>
        <p:cNvGrpSpPr/>
        <p:nvPr/>
      </p:nvGrpSpPr>
      <p:grpSpPr>
        <a:xfrm>
          <a:off x="0" y="0"/>
          <a:ext cx="0" cy="0"/>
          <a:chOff x="0" y="0"/>
          <a:chExt cx="0" cy="0"/>
        </a:xfrm>
      </p:grpSpPr>
      <p:sp>
        <p:nvSpPr>
          <p:cNvPr id="329" name="Google Shape;329;p38"/>
          <p:cNvSpPr txBox="1"/>
          <p:nvPr/>
        </p:nvSpPr>
        <p:spPr>
          <a:xfrm>
            <a:off x="1002819" y="1815917"/>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pic>
        <p:nvPicPr>
          <p:cNvPr id="330" name="Google Shape;330;p38"/>
          <p:cNvPicPr preferRelativeResize="0"/>
          <p:nvPr/>
        </p:nvPicPr>
        <p:blipFill rotWithShape="1">
          <a:blip r:embed="rId3">
            <a:alphaModFix/>
          </a:blip>
          <a:srcRect/>
          <a:stretch/>
        </p:blipFill>
        <p:spPr>
          <a:xfrm>
            <a:off x="342260" y="488467"/>
            <a:ext cx="8140144" cy="4578831"/>
          </a:xfrm>
          <a:prstGeom prst="rect">
            <a:avLst/>
          </a:prstGeom>
          <a:noFill/>
          <a:ln>
            <a:noFill/>
          </a:ln>
        </p:spPr>
      </p:pic>
      <p:sp>
        <p:nvSpPr>
          <p:cNvPr id="331" name="Google Shape;331;p38"/>
          <p:cNvSpPr txBox="1"/>
          <p:nvPr/>
        </p:nvSpPr>
        <p:spPr>
          <a:xfrm>
            <a:off x="397837" y="3930490"/>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5963B8"/>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
        <p:cNvGrpSpPr/>
        <p:nvPr/>
      </p:nvGrpSpPr>
      <p:grpSpPr>
        <a:xfrm>
          <a:off x="0" y="0"/>
          <a:ext cx="0" cy="0"/>
          <a:chOff x="0" y="0"/>
          <a:chExt cx="0" cy="0"/>
        </a:xfrm>
      </p:grpSpPr>
      <p:sp>
        <p:nvSpPr>
          <p:cNvPr id="337" name="Google Shape;337;p39"/>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2400" b="1" i="0" u="none" strike="noStrike" cap="none">
              <a:solidFill>
                <a:srgbClr val="1E5F9F"/>
              </a:solidFill>
              <a:latin typeface="Open Sans"/>
              <a:ea typeface="Open Sans"/>
              <a:cs typeface="Open Sans"/>
              <a:sym typeface="Open Sans"/>
            </a:endParaRPr>
          </a:p>
        </p:txBody>
      </p:sp>
      <p:pic>
        <p:nvPicPr>
          <p:cNvPr id="338" name="Google Shape;338;p39"/>
          <p:cNvPicPr preferRelativeResize="0"/>
          <p:nvPr/>
        </p:nvPicPr>
        <p:blipFill rotWithShape="1">
          <a:blip r:embed="rId3">
            <a:alphaModFix/>
          </a:blip>
          <a:srcRect l="8531" r="7797"/>
          <a:stretch/>
        </p:blipFill>
        <p:spPr>
          <a:xfrm>
            <a:off x="3154326" y="770784"/>
            <a:ext cx="5932968" cy="3704926"/>
          </a:xfrm>
          <a:prstGeom prst="rect">
            <a:avLst/>
          </a:prstGeom>
          <a:noFill/>
          <a:ln>
            <a:noFill/>
          </a:ln>
        </p:spPr>
      </p:pic>
      <p:sp>
        <p:nvSpPr>
          <p:cNvPr id="339" name="Google Shape;339;p39"/>
          <p:cNvSpPr txBox="1"/>
          <p:nvPr/>
        </p:nvSpPr>
        <p:spPr>
          <a:xfrm>
            <a:off x="246724" y="982981"/>
            <a:ext cx="4530839"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0" i="0" u="none" strike="noStrike" cap="none">
                <a:solidFill>
                  <a:srgbClr val="5963B8"/>
                </a:solidFill>
                <a:latin typeface="Arial"/>
                <a:ea typeface="Arial"/>
                <a:cs typeface="Arial"/>
                <a:sym typeface="Arial"/>
              </a:rPr>
              <a:t>El árbol de decisión se construye siguiendo un enfoque de división binaria recursiva (</a:t>
            </a:r>
            <a:r>
              <a:rPr lang="es-AR" sz="1600" b="1" i="1" u="none" strike="noStrike" cap="none">
                <a:solidFill>
                  <a:srgbClr val="5963B8"/>
                </a:solidFill>
                <a:latin typeface="Arial"/>
                <a:ea typeface="Arial"/>
                <a:cs typeface="Arial"/>
                <a:sym typeface="Arial"/>
              </a:rPr>
              <a:t>Recursive Binary Splitting</a:t>
            </a:r>
            <a:r>
              <a:rPr lang="es-AR" sz="1600" b="0" i="0" u="none" strike="noStrike" cap="none">
                <a:solidFill>
                  <a:srgbClr val="5963B8"/>
                </a:solidFill>
                <a:latin typeface="Arial"/>
                <a:ea typeface="Arial"/>
                <a:cs typeface="Arial"/>
                <a:sym typeface="Arial"/>
              </a:rPr>
              <a:t>). Siempre desde arriba hacia abajo buscando todos los cortes posibles y utilizando todas la variables existentes. Si una variable es elegida, no podrá ser elegida nuevamente y tampoco podrá ser reemplazada. Esta técnica se denomina “</a:t>
            </a:r>
            <a:r>
              <a:rPr lang="es-AR" sz="1600" b="1" i="0" u="none" strike="noStrike" cap="none">
                <a:solidFill>
                  <a:srgbClr val="5963B8"/>
                </a:solidFill>
                <a:latin typeface="Arial"/>
                <a:ea typeface="Arial"/>
                <a:cs typeface="Arial"/>
                <a:sym typeface="Arial"/>
              </a:rPr>
              <a:t>top-down greddy aproach”</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4"/>
        <p:cNvGrpSpPr/>
        <p:nvPr/>
      </p:nvGrpSpPr>
      <p:grpSpPr>
        <a:xfrm>
          <a:off x="0" y="0"/>
          <a:ext cx="0" cy="0"/>
          <a:chOff x="0" y="0"/>
          <a:chExt cx="0" cy="0"/>
        </a:xfrm>
      </p:grpSpPr>
      <p:sp>
        <p:nvSpPr>
          <p:cNvPr id="345" name="Google Shape;345;p40"/>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CARTs (Classification and Regression Trees) - Regiones</a:t>
            </a:r>
            <a:endParaRPr sz="2400" b="1" i="0" u="none" strike="noStrike" cap="none">
              <a:solidFill>
                <a:srgbClr val="1E5F9F"/>
              </a:solidFill>
              <a:latin typeface="Open Sans"/>
              <a:ea typeface="Open Sans"/>
              <a:cs typeface="Open Sans"/>
              <a:sym typeface="Open Sans"/>
            </a:endParaRPr>
          </a:p>
        </p:txBody>
      </p:sp>
      <p:sp>
        <p:nvSpPr>
          <p:cNvPr id="346" name="Google Shape;346;p40"/>
          <p:cNvSpPr txBox="1"/>
          <p:nvPr/>
        </p:nvSpPr>
        <p:spPr>
          <a:xfrm>
            <a:off x="288435" y="974061"/>
            <a:ext cx="712495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Computacionalmente hoy no es factible considerar todas las posibles particiones y así encontrar el conjunto de particiones que minimicen el error. Se utiliza un método denominado Recursive Binary Splitting.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347" name="Google Shape;347;p40"/>
          <p:cNvSpPr txBox="1"/>
          <p:nvPr/>
        </p:nvSpPr>
        <p:spPr>
          <a:xfrm>
            <a:off x="1299861" y="2642278"/>
            <a:ext cx="712495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Comienza en la parte de arriba del árbol (todas las observaciones se encuentran en una misma región) y sucesivamente particiona el espacio en regiones diferentes. Se realiza en base a La Ganancia de Información o a índice de Gini.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Se dice que un nodo es 100% puro, cuando todas las observaciones pertenencen a la misma clase.</a:t>
            </a: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2"/>
        <p:cNvGrpSpPr/>
        <p:nvPr/>
      </p:nvGrpSpPr>
      <p:grpSpPr>
        <a:xfrm>
          <a:off x="0" y="0"/>
          <a:ext cx="0" cy="0"/>
          <a:chOff x="0" y="0"/>
          <a:chExt cx="0" cy="0"/>
        </a:xfrm>
      </p:grpSpPr>
      <p:sp>
        <p:nvSpPr>
          <p:cNvPr id="353" name="Google Shape;353;p41"/>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CARTs (Classification and Regression Trees)</a:t>
            </a:r>
            <a:endParaRPr sz="2400" b="1" i="0" u="none" strike="noStrike" cap="none">
              <a:solidFill>
                <a:srgbClr val="1E5F9F"/>
              </a:solidFill>
              <a:latin typeface="Open Sans"/>
              <a:ea typeface="Open Sans"/>
              <a:cs typeface="Open Sans"/>
              <a:sym typeface="Open Sans"/>
            </a:endParaRPr>
          </a:p>
        </p:txBody>
      </p:sp>
      <p:sp>
        <p:nvSpPr>
          <p:cNvPr id="354" name="Google Shape;354;p41"/>
          <p:cNvSpPr txBox="1"/>
          <p:nvPr/>
        </p:nvSpPr>
        <p:spPr>
          <a:xfrm>
            <a:off x="73643" y="1796407"/>
            <a:ext cx="9021262" cy="799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Recursivo: Divide el trabajo en partes, y luego estas partes las sigue dividiendo en partes más pequeñas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Voraz: En cada paso, busca todas las posibles alternativas y elige la más óptima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Óptimo local: Puede no alcanzar la mejor alternativa y se queda con un óptimo local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355" name="Google Shape;355;p41"/>
          <p:cNvSpPr txBox="1"/>
          <p:nvPr/>
        </p:nvSpPr>
        <p:spPr>
          <a:xfrm>
            <a:off x="-441857" y="78450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1800" b="1" i="1" u="none" strike="noStrike" cap="none">
                <a:solidFill>
                  <a:srgbClr val="1E5F9F"/>
                </a:solidFill>
                <a:latin typeface="Open Sans"/>
                <a:ea typeface="Open Sans"/>
                <a:cs typeface="Open Sans"/>
                <a:sym typeface="Open Sans"/>
              </a:rPr>
              <a:t>Recursive Binary Splitting - Características</a:t>
            </a:r>
            <a:endParaRPr sz="1800" b="1" i="0" u="none" strike="noStrike" cap="none">
              <a:solidFill>
                <a:srgbClr val="1E5F9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3"/>
        <p:cNvGrpSpPr/>
        <p:nvPr/>
      </p:nvGrpSpPr>
      <p:grpSpPr>
        <a:xfrm>
          <a:off x="0" y="0"/>
          <a:ext cx="0" cy="0"/>
          <a:chOff x="0" y="0"/>
          <a:chExt cx="0" cy="0"/>
        </a:xfrm>
      </p:grpSpPr>
      <p:sp>
        <p:nvSpPr>
          <p:cNvPr id="134" name="Google Shape;134;p6"/>
          <p:cNvSpPr txBox="1"/>
          <p:nvPr/>
        </p:nvSpPr>
        <p:spPr>
          <a:xfrm>
            <a:off x="1776939" y="31682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¿A qué llamamos Modelo?</a:t>
            </a:r>
            <a:endParaRPr sz="2400" b="1" i="0" u="none" strike="noStrike" cap="none">
              <a:solidFill>
                <a:srgbClr val="FFFFFF"/>
              </a:solidFill>
              <a:latin typeface="Open Sans"/>
              <a:ea typeface="Open Sans"/>
              <a:cs typeface="Open Sans"/>
              <a:sym typeface="Open Sans"/>
            </a:endParaRPr>
          </a:p>
        </p:txBody>
      </p:sp>
      <p:sp>
        <p:nvSpPr>
          <p:cNvPr id="135" name="Google Shape;135;p6"/>
          <p:cNvSpPr txBox="1">
            <a:spLocks noGrp="1"/>
          </p:cNvSpPr>
          <p:nvPr>
            <p:ph type="subTitle" idx="1"/>
          </p:nvPr>
        </p:nvSpPr>
        <p:spPr>
          <a:xfrm>
            <a:off x="71873" y="1366352"/>
            <a:ext cx="47064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AR" sz="1600" i="1">
                <a:solidFill>
                  <a:schemeClr val="lt1"/>
                </a:solidFill>
              </a:rPr>
              <a:t>Representación simplificada de la realidad creada para servir un propósito</a:t>
            </a:r>
            <a:endParaRPr sz="1600" i="1">
              <a:solidFill>
                <a:schemeClr val="lt1"/>
              </a:solidFill>
            </a:endParaRPr>
          </a:p>
        </p:txBody>
      </p:sp>
      <p:pic>
        <p:nvPicPr>
          <p:cNvPr id="136" name="Google Shape;136;p6"/>
          <p:cNvPicPr preferRelativeResize="0"/>
          <p:nvPr/>
        </p:nvPicPr>
        <p:blipFill rotWithShape="1">
          <a:blip r:embed="rId3">
            <a:alphaModFix/>
          </a:blip>
          <a:srcRect/>
          <a:stretch/>
        </p:blipFill>
        <p:spPr>
          <a:xfrm>
            <a:off x="5579391" y="666771"/>
            <a:ext cx="3440922" cy="2236599"/>
          </a:xfrm>
          <a:prstGeom prst="rect">
            <a:avLst/>
          </a:prstGeom>
          <a:noFill/>
          <a:ln>
            <a:noFill/>
          </a:ln>
        </p:spPr>
      </p:pic>
      <p:pic>
        <p:nvPicPr>
          <p:cNvPr id="137" name="Google Shape;137;p6"/>
          <p:cNvPicPr preferRelativeResize="0"/>
          <p:nvPr/>
        </p:nvPicPr>
        <p:blipFill rotWithShape="1">
          <a:blip r:embed="rId4">
            <a:alphaModFix/>
          </a:blip>
          <a:srcRect/>
          <a:stretch/>
        </p:blipFill>
        <p:spPr>
          <a:xfrm>
            <a:off x="203974" y="1995370"/>
            <a:ext cx="3254547" cy="2169698"/>
          </a:xfrm>
          <a:prstGeom prst="rect">
            <a:avLst/>
          </a:prstGeom>
          <a:noFill/>
          <a:ln>
            <a:noFill/>
          </a:ln>
        </p:spPr>
      </p:pic>
      <p:pic>
        <p:nvPicPr>
          <p:cNvPr id="138" name="Google Shape;138;p6"/>
          <p:cNvPicPr preferRelativeResize="0"/>
          <p:nvPr/>
        </p:nvPicPr>
        <p:blipFill rotWithShape="1">
          <a:blip r:embed="rId5">
            <a:alphaModFix/>
          </a:blip>
          <a:srcRect/>
          <a:stretch/>
        </p:blipFill>
        <p:spPr>
          <a:xfrm>
            <a:off x="3707551" y="2515483"/>
            <a:ext cx="1901175" cy="25479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0"/>
        <p:cNvGrpSpPr/>
        <p:nvPr/>
      </p:nvGrpSpPr>
      <p:grpSpPr>
        <a:xfrm>
          <a:off x="0" y="0"/>
          <a:ext cx="0" cy="0"/>
          <a:chOff x="0" y="0"/>
          <a:chExt cx="0" cy="0"/>
        </a:xfrm>
      </p:grpSpPr>
      <p:sp>
        <p:nvSpPr>
          <p:cNvPr id="361" name="Google Shape;361;p42"/>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Árboles de decisión (CARTs)</a:t>
            </a:r>
            <a:endParaRPr sz="1400" b="0" i="0" u="none" strike="noStrike" cap="none">
              <a:solidFill>
                <a:srgbClr val="000000"/>
              </a:solidFill>
              <a:latin typeface="Arial"/>
              <a:ea typeface="Arial"/>
              <a:cs typeface="Arial"/>
              <a:sym typeface="Arial"/>
            </a:endParaRPr>
          </a:p>
        </p:txBody>
      </p:sp>
      <p:sp>
        <p:nvSpPr>
          <p:cNvPr id="362" name="Google Shape;362;p42"/>
          <p:cNvSpPr txBox="1"/>
          <p:nvPr/>
        </p:nvSpPr>
        <p:spPr>
          <a:xfrm>
            <a:off x="331390" y="2641660"/>
            <a:ext cx="7699341"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0" u="none" strike="noStrike" cap="none">
                <a:solidFill>
                  <a:srgbClr val="5963B8"/>
                </a:solidFill>
                <a:latin typeface="Arial"/>
                <a:ea typeface="Arial"/>
                <a:cs typeface="Arial"/>
                <a:sym typeface="Arial"/>
              </a:rPr>
              <a:t>Desventajas</a:t>
            </a:r>
            <a:r>
              <a:rPr lang="es-AR" sz="1600" b="0" i="0" u="none" strike="noStrike" cap="none">
                <a:solidFill>
                  <a:srgbClr val="5963B8"/>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Tienden al sobreajuste (Se explicará en Ciencia de Datos 2)</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Son inestables: Los cambios en las variables independientes puede generar otros resultados, y si se ejecuta dos veces el mismo árbol, puede generar diferencias en las salidas.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No necesariamente el árbol que se generó es el árbol óptimo.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Los árboles pueden quedar sesgados si las clases a predecir son muy desbalanceadas.</a:t>
            </a:r>
            <a:endParaRPr sz="1600" b="1" i="1" u="none" strike="noStrike" cap="none">
              <a:solidFill>
                <a:srgbClr val="5963B8"/>
              </a:solidFill>
              <a:latin typeface="Arial"/>
              <a:ea typeface="Arial"/>
              <a:cs typeface="Arial"/>
              <a:sym typeface="Arial"/>
            </a:endParaRPr>
          </a:p>
        </p:txBody>
      </p:sp>
      <p:sp>
        <p:nvSpPr>
          <p:cNvPr id="363" name="Google Shape;363;p42"/>
          <p:cNvSpPr txBox="1"/>
          <p:nvPr/>
        </p:nvSpPr>
        <p:spPr>
          <a:xfrm>
            <a:off x="399124" y="1135381"/>
            <a:ext cx="7699341"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0" u="none" strike="noStrike" cap="none">
                <a:solidFill>
                  <a:srgbClr val="5963B8"/>
                </a:solidFill>
                <a:latin typeface="Arial"/>
                <a:ea typeface="Arial"/>
                <a:cs typeface="Arial"/>
                <a:sym typeface="Arial"/>
              </a:rPr>
              <a:t>Ventajas</a:t>
            </a:r>
            <a:r>
              <a:rPr lang="es-AR" sz="1600" b="0" i="0" u="none" strike="noStrike" cap="none">
                <a:solidFill>
                  <a:srgbClr val="5963B8"/>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Fáciles de entender e interpretar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Se puede visualizar, a diferencia de otros algoritmos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Pueden trabajar con variables cualitativas y cuantitativas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0" i="0" u="none" strike="noStrike" cap="none">
                <a:solidFill>
                  <a:srgbClr val="5963B8"/>
                </a:solidFill>
                <a:latin typeface="Arial"/>
                <a:ea typeface="Arial"/>
                <a:cs typeface="Arial"/>
                <a:sym typeface="Arial"/>
              </a:rPr>
              <a:t>No son sensibles a los outliers (valores atípicos)</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8"/>
        <p:cNvGrpSpPr/>
        <p:nvPr/>
      </p:nvGrpSpPr>
      <p:grpSpPr>
        <a:xfrm>
          <a:off x="0" y="0"/>
          <a:ext cx="0" cy="0"/>
          <a:chOff x="0" y="0"/>
          <a:chExt cx="0" cy="0"/>
        </a:xfrm>
      </p:grpSpPr>
      <p:sp>
        <p:nvSpPr>
          <p:cNvPr id="369" name="Google Shape;369;p44"/>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4"/>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Parámetros versus Hiperparámetros</a:t>
            </a:r>
            <a:endParaRPr sz="2400" b="1" i="0" u="none" strike="noStrike" cap="none">
              <a:solidFill>
                <a:srgbClr val="1E5F9F"/>
              </a:solidFill>
              <a:latin typeface="Open Sans"/>
              <a:ea typeface="Open Sans"/>
              <a:cs typeface="Open Sans"/>
              <a:sym typeface="Open Sans"/>
            </a:endParaRPr>
          </a:p>
        </p:txBody>
      </p:sp>
      <p:sp>
        <p:nvSpPr>
          <p:cNvPr id="371" name="Google Shape;371;p44"/>
          <p:cNvSpPr txBox="1"/>
          <p:nvPr/>
        </p:nvSpPr>
        <p:spPr>
          <a:xfrm>
            <a:off x="0" y="1395325"/>
            <a:ext cx="853046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Los parámetros de un modelo de Machine Learning son las variables que se estiman en el momento del entrenamiento. Por ejemplo los coeficientes (o betas) de una regresión lineal o logística.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Los hiperparámetros son los valores que se utilizan en las configuración en el proceso del entrenamiento. Los valores óptimos no se pueden conocer a priori para el problema dado, sino que deben ser optimizados en las diversas corridas de los modelos.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A66AC"/>
        </a:solidFill>
        <a:effectLst/>
      </p:bgPr>
    </p:bg>
    <p:spTree>
      <p:nvGrpSpPr>
        <p:cNvPr id="1" name="Shape 264"/>
        <p:cNvGrpSpPr/>
        <p:nvPr/>
      </p:nvGrpSpPr>
      <p:grpSpPr>
        <a:xfrm>
          <a:off x="0" y="0"/>
          <a:ext cx="0" cy="0"/>
          <a:chOff x="0" y="0"/>
          <a:chExt cx="0" cy="0"/>
        </a:xfrm>
      </p:grpSpPr>
      <p:sp>
        <p:nvSpPr>
          <p:cNvPr id="265" name="Google Shape;265;p10"/>
          <p:cNvSpPr txBox="1"/>
          <p:nvPr/>
        </p:nvSpPr>
        <p:spPr>
          <a:xfrm>
            <a:off x="1351156" y="1807532"/>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¿Qué son los </a:t>
            </a:r>
            <a:r>
              <a:rPr lang="es-AR" sz="2400" b="1" i="1" u="none" strike="noStrike" cap="none">
                <a:solidFill>
                  <a:srgbClr val="FFFFFF"/>
                </a:solidFill>
                <a:latin typeface="Open Sans"/>
                <a:ea typeface="Open Sans"/>
                <a:cs typeface="Open Sans"/>
                <a:sym typeface="Open Sans"/>
              </a:rPr>
              <a:t>Ensemble Learnings</a:t>
            </a:r>
            <a:r>
              <a:rPr lang="es-AR" sz="2400" b="1" i="0" u="none" strike="noStrike" cap="none">
                <a:solidFill>
                  <a:srgbClr val="FFFFFF"/>
                </a:solidFill>
                <a:latin typeface="Open Sans"/>
                <a:ea typeface="Open Sans"/>
                <a:cs typeface="Open Sans"/>
                <a:sym typeface="Open Sans"/>
              </a:rPr>
              <a:t>?</a:t>
            </a:r>
            <a:endParaRPr sz="2400" b="1"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0"/>
        <p:cNvGrpSpPr/>
        <p:nvPr/>
      </p:nvGrpSpPr>
      <p:grpSpPr>
        <a:xfrm>
          <a:off x="0" y="0"/>
          <a:ext cx="0" cy="0"/>
          <a:chOff x="0" y="0"/>
          <a:chExt cx="0" cy="0"/>
        </a:xfrm>
      </p:grpSpPr>
      <p:sp>
        <p:nvSpPr>
          <p:cNvPr id="271" name="Google Shape;271;p2"/>
          <p:cNvSpPr txBox="1"/>
          <p:nvPr/>
        </p:nvSpPr>
        <p:spPr>
          <a:xfrm>
            <a:off x="0" y="1465429"/>
            <a:ext cx="5617727"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0" i="0" u="none" strike="noStrike" cap="none">
              <a:solidFill>
                <a:srgbClr val="5963B8"/>
              </a:solidFill>
              <a:latin typeface="Arial"/>
              <a:ea typeface="Arial"/>
              <a:cs typeface="Arial"/>
              <a:sym typeface="Arial"/>
            </a:endParaRPr>
          </a:p>
        </p:txBody>
      </p:sp>
      <p:sp>
        <p:nvSpPr>
          <p:cNvPr id="272" name="Google Shape;272;p2"/>
          <p:cNvSpPr txBox="1"/>
          <p:nvPr/>
        </p:nvSpPr>
        <p:spPr>
          <a:xfrm>
            <a:off x="86497" y="542362"/>
            <a:ext cx="905750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Se quiere invertir en una empresa, pero no se está seguro de su rendimiento por lo que se busca a varios expertos para aconsejen si el precio de la acción aumentará en más de 6% anual.</a:t>
            </a:r>
            <a:endParaRPr sz="1600" b="1" i="1" u="none" strike="noStrike" cap="none">
              <a:solidFill>
                <a:srgbClr val="5963B8"/>
              </a:solidFill>
              <a:latin typeface="Arial"/>
              <a:ea typeface="Arial"/>
              <a:cs typeface="Arial"/>
              <a:sym typeface="Arial"/>
            </a:endParaRPr>
          </a:p>
        </p:txBody>
      </p:sp>
      <p:pic>
        <p:nvPicPr>
          <p:cNvPr id="273" name="Google Shape;273;p2"/>
          <p:cNvPicPr preferRelativeResize="0"/>
          <p:nvPr/>
        </p:nvPicPr>
        <p:blipFill rotWithShape="1">
          <a:blip r:embed="rId3">
            <a:alphaModFix/>
          </a:blip>
          <a:srcRect/>
          <a:stretch/>
        </p:blipFill>
        <p:spPr>
          <a:xfrm>
            <a:off x="1040159" y="1578861"/>
            <a:ext cx="7428764" cy="26842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p:nvSpPr>
          <p:cNvPr id="279" name="Google Shape;279;p3"/>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sz="2400" b="1" i="0" u="none" strike="noStrike" cap="none">
              <a:solidFill>
                <a:srgbClr val="1E5F9F"/>
              </a:solidFill>
              <a:latin typeface="Open Sans"/>
              <a:ea typeface="Open Sans"/>
              <a:cs typeface="Open Sans"/>
              <a:sym typeface="Open Sans"/>
            </a:endParaRPr>
          </a:p>
        </p:txBody>
      </p:sp>
      <p:sp>
        <p:nvSpPr>
          <p:cNvPr id="281" name="Google Shape;281;p3"/>
          <p:cNvSpPr txBox="1"/>
          <p:nvPr/>
        </p:nvSpPr>
        <p:spPr>
          <a:xfrm>
            <a:off x="0" y="1395325"/>
            <a:ext cx="426978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Un ensemble (o ensamble) es un conjunto de algoritmos de machine learning en donde cada uno tendrá su propia predicción, pero el resultado final será la unión de todas las respuestas de todos los modelos. </a:t>
            </a:r>
            <a:endParaRPr/>
          </a:p>
          <a:p>
            <a:pPr marL="0" marR="0" lvl="0" indent="0" algn="l" rtl="0">
              <a:lnSpc>
                <a:spcPct val="100000"/>
              </a:lnSpc>
              <a:spcBef>
                <a:spcPts val="0"/>
              </a:spcBef>
              <a:spcAft>
                <a:spcPts val="0"/>
              </a:spcAft>
              <a:buNone/>
            </a:pPr>
            <a:endParaRPr sz="1600" b="1" i="1" u="none" strike="noStrike" cap="none">
              <a:solidFill>
                <a:srgbClr val="5963B8"/>
              </a:solidFill>
              <a:latin typeface="Arial"/>
              <a:ea typeface="Arial"/>
              <a:cs typeface="Arial"/>
              <a:sym typeface="Arial"/>
            </a:endParaRPr>
          </a:p>
        </p:txBody>
      </p:sp>
      <p:pic>
        <p:nvPicPr>
          <p:cNvPr id="282" name="Google Shape;282;p3"/>
          <p:cNvPicPr preferRelativeResize="0"/>
          <p:nvPr/>
        </p:nvPicPr>
        <p:blipFill rotWithShape="1">
          <a:blip r:embed="rId3">
            <a:alphaModFix/>
          </a:blip>
          <a:srcRect/>
          <a:stretch/>
        </p:blipFill>
        <p:spPr>
          <a:xfrm>
            <a:off x="4181061" y="1467730"/>
            <a:ext cx="4933049" cy="36504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pic>
        <p:nvPicPr>
          <p:cNvPr id="288" name="Google Shape;288;p4"/>
          <p:cNvPicPr preferRelativeResize="0"/>
          <p:nvPr/>
        </p:nvPicPr>
        <p:blipFill rotWithShape="1">
          <a:blip r:embed="rId3">
            <a:alphaModFix/>
          </a:blip>
          <a:srcRect/>
          <a:stretch/>
        </p:blipFill>
        <p:spPr>
          <a:xfrm>
            <a:off x="1479694" y="497073"/>
            <a:ext cx="7664306" cy="4579423"/>
          </a:xfrm>
          <a:prstGeom prst="rect">
            <a:avLst/>
          </a:prstGeom>
          <a:noFill/>
          <a:ln>
            <a:noFill/>
          </a:ln>
        </p:spPr>
      </p:pic>
      <p:sp>
        <p:nvSpPr>
          <p:cNvPr id="289" name="Google Shape;289;p4"/>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4"/>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(Bagging)</a:t>
            </a:r>
            <a:endParaRPr sz="2400" b="1" i="0" u="none" strike="noStrike" cap="none">
              <a:solidFill>
                <a:srgbClr val="1E5F9F"/>
              </a:solidFill>
              <a:latin typeface="Open Sans"/>
              <a:ea typeface="Open Sans"/>
              <a:cs typeface="Open Sans"/>
              <a:sym typeface="Open Sans"/>
            </a:endParaRPr>
          </a:p>
        </p:txBody>
      </p:sp>
      <p:sp>
        <p:nvSpPr>
          <p:cNvPr id="291" name="Google Shape;291;p4"/>
          <p:cNvSpPr txBox="1"/>
          <p:nvPr/>
        </p:nvSpPr>
        <p:spPr>
          <a:xfrm>
            <a:off x="92605" y="1827277"/>
            <a:ext cx="3928626"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El bagging es una técnica de construcción de modelos que se basa en realizar subconjuntos de datos de forma aleatoria (con repetición) y entrenar un “</a:t>
            </a:r>
            <a:r>
              <a:rPr lang="es-AR" sz="1800" b="1" i="1" u="sng" strike="noStrike" cap="none">
                <a:solidFill>
                  <a:srgbClr val="5963B8"/>
                </a:solidFill>
                <a:latin typeface="Arial"/>
                <a:ea typeface="Arial"/>
                <a:cs typeface="Arial"/>
                <a:sym typeface="Arial"/>
              </a:rPr>
              <a:t>weak learner</a:t>
            </a:r>
            <a:r>
              <a:rPr lang="es-AR" sz="1800" b="1" i="1" u="none" strike="noStrike" cap="none">
                <a:solidFill>
                  <a:srgbClr val="5963B8"/>
                </a:solidFill>
                <a:latin typeface="Arial"/>
                <a:ea typeface="Arial"/>
                <a:cs typeface="Arial"/>
                <a:sym typeface="Arial"/>
              </a:rPr>
              <a:t>” con cada una de estas muestras. </a:t>
            </a:r>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La ventaja de este modelo es la mejor generalización que puede tener.</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6"/>
        <p:cNvGrpSpPr/>
        <p:nvPr/>
      </p:nvGrpSpPr>
      <p:grpSpPr>
        <a:xfrm>
          <a:off x="0" y="0"/>
          <a:ext cx="0" cy="0"/>
          <a:chOff x="0" y="0"/>
          <a:chExt cx="0" cy="0"/>
        </a:xfrm>
      </p:grpSpPr>
      <p:sp>
        <p:nvSpPr>
          <p:cNvPr id="297" name="Google Shape;297;p5"/>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8" name="Google Shape;298;p5"/>
          <p:cNvPicPr preferRelativeResize="0"/>
          <p:nvPr/>
        </p:nvPicPr>
        <p:blipFill rotWithShape="1">
          <a:blip r:embed="rId3">
            <a:alphaModFix/>
          </a:blip>
          <a:srcRect/>
          <a:stretch/>
        </p:blipFill>
        <p:spPr>
          <a:xfrm>
            <a:off x="4238368" y="457200"/>
            <a:ext cx="4905632" cy="4652487"/>
          </a:xfrm>
          <a:prstGeom prst="rect">
            <a:avLst/>
          </a:prstGeom>
          <a:noFill/>
          <a:ln>
            <a:noFill/>
          </a:ln>
        </p:spPr>
      </p:pic>
      <p:sp>
        <p:nvSpPr>
          <p:cNvPr id="299" name="Google Shape;299;p5"/>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(Bagging)</a:t>
            </a:r>
            <a:endParaRPr sz="2400" b="1" i="0" u="none" strike="noStrike" cap="none">
              <a:solidFill>
                <a:srgbClr val="1E5F9F"/>
              </a:solidFill>
              <a:latin typeface="Open Sans"/>
              <a:ea typeface="Open Sans"/>
              <a:cs typeface="Open Sans"/>
              <a:sym typeface="Open Sans"/>
            </a:endParaRPr>
          </a:p>
        </p:txBody>
      </p:sp>
      <p:sp>
        <p:nvSpPr>
          <p:cNvPr id="300" name="Google Shape;300;p5"/>
          <p:cNvSpPr txBox="1"/>
          <p:nvPr/>
        </p:nvSpPr>
        <p:spPr>
          <a:xfrm>
            <a:off x="309742" y="1195225"/>
            <a:ext cx="3928626"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La idea de este tipo de ensemble es bajar la </a:t>
            </a:r>
            <a:r>
              <a:rPr lang="es-AR" sz="1800" b="1" i="1" u="sng" strike="noStrike" cap="none">
                <a:solidFill>
                  <a:srgbClr val="5963B8"/>
                </a:solidFill>
                <a:latin typeface="Arial"/>
                <a:ea typeface="Arial"/>
                <a:cs typeface="Arial"/>
                <a:sym typeface="Arial"/>
              </a:rPr>
              <a:t>varianza</a:t>
            </a:r>
            <a:endParaRPr sz="1600" b="1" i="1" u="sng" strike="noStrike" cap="none">
              <a:solidFill>
                <a:srgbClr val="5963B8"/>
              </a:solidFill>
              <a:latin typeface="Arial"/>
              <a:ea typeface="Arial"/>
              <a:cs typeface="Arial"/>
              <a:sym typeface="Arial"/>
            </a:endParaRPr>
          </a:p>
        </p:txBody>
      </p:sp>
      <p:sp>
        <p:nvSpPr>
          <p:cNvPr id="301" name="Google Shape;301;p5"/>
          <p:cNvSpPr txBox="1"/>
          <p:nvPr/>
        </p:nvSpPr>
        <p:spPr>
          <a:xfrm>
            <a:off x="252435" y="2783443"/>
            <a:ext cx="3928626"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La diferencia que existe entre diversas bases (por ejemplo, el modelo cambiará si el mismo es entrenado con diferentes subconjuntos de datos)</a:t>
            </a:r>
            <a:endParaRPr sz="1600" b="1" i="1" u="sng" strike="noStrike" cap="none">
              <a:solidFill>
                <a:srgbClr val="5963B8"/>
              </a:solidFill>
              <a:latin typeface="Arial"/>
              <a:ea typeface="Arial"/>
              <a:cs typeface="Arial"/>
              <a:sym typeface="Arial"/>
            </a:endParaRPr>
          </a:p>
        </p:txBody>
      </p:sp>
      <p:sp>
        <p:nvSpPr>
          <p:cNvPr id="302" name="Google Shape;302;p5"/>
          <p:cNvSpPr/>
          <p:nvPr/>
        </p:nvSpPr>
        <p:spPr>
          <a:xfrm>
            <a:off x="1917087" y="1942312"/>
            <a:ext cx="356968" cy="712601"/>
          </a:xfrm>
          <a:prstGeom prst="downArrow">
            <a:avLst>
              <a:gd name="adj1" fmla="val 50000"/>
              <a:gd name="adj2" fmla="val 50000"/>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308" name="Google Shape;308;p6"/>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(Bagging)</a:t>
            </a:r>
            <a:endParaRPr sz="2400" b="1" i="0" u="none" strike="noStrike" cap="none">
              <a:solidFill>
                <a:srgbClr val="1E5F9F"/>
              </a:solidFill>
              <a:latin typeface="Open Sans"/>
              <a:ea typeface="Open Sans"/>
              <a:cs typeface="Open Sans"/>
              <a:sym typeface="Open Sans"/>
            </a:endParaRPr>
          </a:p>
        </p:txBody>
      </p:sp>
      <p:sp>
        <p:nvSpPr>
          <p:cNvPr id="310" name="Google Shape;310;p6"/>
          <p:cNvSpPr txBox="1"/>
          <p:nvPr/>
        </p:nvSpPr>
        <p:spPr>
          <a:xfrm>
            <a:off x="162406" y="1595425"/>
            <a:ext cx="758761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Selección de los subsets de datos (muestras con repetición y con la técnica de Bootstrap). Estas muestras tendrán la misma distribución que la base de entrenamiento total.</a:t>
            </a:r>
            <a:endParaRPr/>
          </a:p>
          <a:p>
            <a:pPr marL="0" marR="0" lvl="0" indent="0" algn="l" rtl="0">
              <a:lnSpc>
                <a:spcPct val="100000"/>
              </a:lnSpc>
              <a:spcBef>
                <a:spcPts val="0"/>
              </a:spcBef>
              <a:spcAft>
                <a:spcPts val="0"/>
              </a:spcAft>
              <a:buNone/>
            </a:pPr>
            <a:endParaRPr sz="18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 Se construyen múltiples clasificadores. Generalmente la cantidad se define como un hiperparámetro del ensemble.</a:t>
            </a:r>
            <a:endParaRPr/>
          </a:p>
          <a:p>
            <a:pPr marL="0" marR="0" lvl="0" indent="0" algn="l" rtl="0">
              <a:lnSpc>
                <a:spcPct val="100000"/>
              </a:lnSpc>
              <a:spcBef>
                <a:spcPts val="0"/>
              </a:spcBef>
              <a:spcAft>
                <a:spcPts val="0"/>
              </a:spcAft>
              <a:buNone/>
            </a:pPr>
            <a:endParaRPr sz="1800" b="1" i="1" u="sng"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Combinar los resultados de los clasificadores utilizando el promedio de las probabilidades.</a:t>
            </a:r>
            <a:endParaRPr sz="1600" b="1" i="1" u="none" strike="noStrike" cap="none">
              <a:solidFill>
                <a:srgbClr val="5963B8"/>
              </a:solidFill>
              <a:latin typeface="Arial"/>
              <a:ea typeface="Arial"/>
              <a:cs typeface="Arial"/>
              <a:sym typeface="Arial"/>
            </a:endParaRPr>
          </a:p>
        </p:txBody>
      </p:sp>
      <p:sp>
        <p:nvSpPr>
          <p:cNvPr id="311" name="Google Shape;311;p6"/>
          <p:cNvSpPr txBox="1"/>
          <p:nvPr/>
        </p:nvSpPr>
        <p:spPr>
          <a:xfrm>
            <a:off x="-1517902" y="1045375"/>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000" b="1" i="1" u="none" strike="noStrike" cap="none">
                <a:solidFill>
                  <a:srgbClr val="1E5F9F"/>
                </a:solidFill>
                <a:latin typeface="Open Sans"/>
                <a:ea typeface="Open Sans"/>
                <a:cs typeface="Open Sans"/>
                <a:sym typeface="Open Sans"/>
              </a:rPr>
              <a:t>Principales Pasos:</a:t>
            </a:r>
            <a:endParaRPr sz="2000" b="1" i="0" u="none" strike="noStrike" cap="none">
              <a:solidFill>
                <a:srgbClr val="1E5F9F"/>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6"/>
        <p:cNvGrpSpPr/>
        <p:nvPr/>
      </p:nvGrpSpPr>
      <p:grpSpPr>
        <a:xfrm>
          <a:off x="0" y="0"/>
          <a:ext cx="0" cy="0"/>
          <a:chOff x="0" y="0"/>
          <a:chExt cx="0" cy="0"/>
        </a:xfrm>
      </p:grpSpPr>
      <p:sp>
        <p:nvSpPr>
          <p:cNvPr id="317" name="Google Shape;317;p7"/>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7"/>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(Bagging – Random Forest)</a:t>
            </a:r>
            <a:endParaRPr sz="2400" b="1" i="0" u="none" strike="noStrike" cap="none">
              <a:solidFill>
                <a:srgbClr val="1E5F9F"/>
              </a:solidFill>
              <a:latin typeface="Open Sans"/>
              <a:ea typeface="Open Sans"/>
              <a:cs typeface="Open Sans"/>
              <a:sym typeface="Open Sans"/>
            </a:endParaRPr>
          </a:p>
        </p:txBody>
      </p:sp>
      <p:sp>
        <p:nvSpPr>
          <p:cNvPr id="319" name="Google Shape;319;p7"/>
          <p:cNvSpPr txBox="1"/>
          <p:nvPr/>
        </p:nvSpPr>
        <p:spPr>
          <a:xfrm>
            <a:off x="162406" y="1595425"/>
            <a:ext cx="758761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Caso particular del Bagging creado por Leo Breiman. Permite crear diferentes clasificadores con vectores de variables diferentes de forma aleatoria.</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4"/>
        <p:cNvGrpSpPr/>
        <p:nvPr/>
      </p:nvGrpSpPr>
      <p:grpSpPr>
        <a:xfrm>
          <a:off x="0" y="0"/>
          <a:ext cx="0" cy="0"/>
          <a:chOff x="0" y="0"/>
          <a:chExt cx="0" cy="0"/>
        </a:xfrm>
      </p:grpSpPr>
      <p:sp>
        <p:nvSpPr>
          <p:cNvPr id="325" name="Google Shape;325;p9"/>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6" name="Google Shape;326;p9"/>
          <p:cNvPicPr preferRelativeResize="0"/>
          <p:nvPr/>
        </p:nvPicPr>
        <p:blipFill rotWithShape="1">
          <a:blip r:embed="rId3">
            <a:alphaModFix/>
          </a:blip>
          <a:srcRect/>
          <a:stretch/>
        </p:blipFill>
        <p:spPr>
          <a:xfrm>
            <a:off x="3608173" y="512904"/>
            <a:ext cx="5535827" cy="4630596"/>
          </a:xfrm>
          <a:prstGeom prst="rect">
            <a:avLst/>
          </a:prstGeom>
          <a:noFill/>
          <a:ln>
            <a:noFill/>
          </a:ln>
        </p:spPr>
      </p:pic>
      <p:sp>
        <p:nvSpPr>
          <p:cNvPr id="327" name="Google Shape;327;p9"/>
          <p:cNvSpPr txBox="1"/>
          <p:nvPr/>
        </p:nvSpPr>
        <p:spPr>
          <a:xfrm>
            <a:off x="119686" y="579767"/>
            <a:ext cx="3928626"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Es una técnica de aprendizaje secuencial. El algoritmo entrena un primer modelo. Luego los modelos subsiguientes se construyen ajustando los errores de los modelos predecesores. Es decir, si un registro fue MAL catalogado, éste tendrá mayor peso para que el modelo siguiente pueda categorizarlo de una forma correcta</a:t>
            </a:r>
            <a:endParaRPr/>
          </a:p>
        </p:txBody>
      </p:sp>
      <p:sp>
        <p:nvSpPr>
          <p:cNvPr id="328" name="Google Shape;328;p9"/>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29" name="Google Shape;329;p9"/>
          <p:cNvSpPr txBox="1"/>
          <p:nvPr/>
        </p:nvSpPr>
        <p:spPr>
          <a:xfrm>
            <a:off x="0" y="4597377"/>
            <a:ext cx="3928626" cy="65420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Se trata de reducir el </a:t>
            </a:r>
            <a:r>
              <a:rPr lang="es-AR" sz="1800" b="1" i="1" u="sng" strike="noStrike" cap="none">
                <a:solidFill>
                  <a:srgbClr val="5963B8"/>
                </a:solidFill>
                <a:latin typeface="Arial"/>
                <a:ea typeface="Arial"/>
                <a:cs typeface="Arial"/>
                <a:sym typeface="Arial"/>
              </a:rPr>
              <a:t>sesgo</a:t>
            </a:r>
            <a:endParaRPr sz="1800" b="1" i="1" u="sng" strike="noStrike" cap="none">
              <a:solidFill>
                <a:srgbClr val="5963B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3"/>
        <p:cNvGrpSpPr/>
        <p:nvPr/>
      </p:nvGrpSpPr>
      <p:grpSpPr>
        <a:xfrm>
          <a:off x="0" y="0"/>
          <a:ext cx="0" cy="0"/>
          <a:chOff x="0" y="0"/>
          <a:chExt cx="0" cy="0"/>
        </a:xfrm>
      </p:grpSpPr>
      <p:sp>
        <p:nvSpPr>
          <p:cNvPr id="144" name="Google Shape;144;p7"/>
          <p:cNvSpPr txBox="1"/>
          <p:nvPr/>
        </p:nvSpPr>
        <p:spPr>
          <a:xfrm>
            <a:off x="1776939" y="31682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…¿Y en Ciencia de Datos?</a:t>
            </a:r>
            <a:endParaRPr sz="2400" b="1" i="0" u="none" strike="noStrike" cap="none">
              <a:solidFill>
                <a:srgbClr val="FFFFFF"/>
              </a:solidFill>
              <a:latin typeface="Open Sans"/>
              <a:ea typeface="Open Sans"/>
              <a:cs typeface="Open Sans"/>
              <a:sym typeface="Open Sans"/>
            </a:endParaRPr>
          </a:p>
        </p:txBody>
      </p:sp>
      <p:sp>
        <p:nvSpPr>
          <p:cNvPr id="145" name="Google Shape;145;p7"/>
          <p:cNvSpPr txBox="1">
            <a:spLocks noGrp="1"/>
          </p:cNvSpPr>
          <p:nvPr>
            <p:ph type="subTitle" idx="1"/>
          </p:nvPr>
        </p:nvSpPr>
        <p:spPr>
          <a:xfrm>
            <a:off x="71873" y="1366352"/>
            <a:ext cx="47064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AR" sz="1600" i="1">
                <a:solidFill>
                  <a:schemeClr val="lt1"/>
                </a:solidFill>
              </a:rPr>
              <a:t>Un modelo predictivo es una fórmula para poder predecir un valor desconocido denominado “target”</a:t>
            </a:r>
            <a:endParaRPr sz="1600" i="1">
              <a:solidFill>
                <a:schemeClr val="lt1"/>
              </a:solidFill>
            </a:endParaRPr>
          </a:p>
        </p:txBody>
      </p:sp>
      <p:sp>
        <p:nvSpPr>
          <p:cNvPr id="146" name="Google Shape;146;p7"/>
          <p:cNvSpPr txBox="1"/>
          <p:nvPr/>
        </p:nvSpPr>
        <p:spPr>
          <a:xfrm>
            <a:off x="4437600" y="3440542"/>
            <a:ext cx="4706400"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Un modelo Descriptivo tiene como propósito obtener visiones o perspectivas sobre un determinado fenómeno que se está observando</a:t>
            </a:r>
            <a:endParaRPr sz="1600" b="1" i="1" u="none" strike="noStrike" cap="none">
              <a:solidFill>
                <a:schemeClr val="lt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4"/>
        <p:cNvGrpSpPr/>
        <p:nvPr/>
      </p:nvGrpSpPr>
      <p:grpSpPr>
        <a:xfrm>
          <a:off x="0" y="0"/>
          <a:ext cx="0" cy="0"/>
          <a:chOff x="0" y="0"/>
          <a:chExt cx="0" cy="0"/>
        </a:xfrm>
      </p:grpSpPr>
      <p:sp>
        <p:nvSpPr>
          <p:cNvPr id="335" name="Google Shape;335;p20"/>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0"/>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37" name="Google Shape;337;p20"/>
          <p:cNvSpPr txBox="1"/>
          <p:nvPr/>
        </p:nvSpPr>
        <p:spPr>
          <a:xfrm>
            <a:off x="162406" y="1595425"/>
            <a:ext cx="758761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Entrenamos el primer modelo (Modelo A) con TODA la base de entrenamiento</a:t>
            </a:r>
            <a:endParaRPr/>
          </a:p>
          <a:p>
            <a:pPr marL="0" marR="0" lvl="0" indent="0" algn="l" rtl="0">
              <a:lnSpc>
                <a:spcPct val="100000"/>
              </a:lnSpc>
              <a:spcBef>
                <a:spcPts val="0"/>
              </a:spcBef>
              <a:spcAft>
                <a:spcPts val="0"/>
              </a:spcAft>
              <a:buNone/>
            </a:pPr>
            <a:endParaRPr sz="18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Entrenamos el segundo modelo (Modelo B) con los datos </a:t>
            </a:r>
            <a:r>
              <a:rPr lang="es-AR" sz="1800" b="1" i="1" u="sng" strike="noStrike" cap="none">
                <a:solidFill>
                  <a:srgbClr val="5963B8"/>
                </a:solidFill>
                <a:latin typeface="Arial"/>
                <a:ea typeface="Arial"/>
                <a:cs typeface="Arial"/>
                <a:sym typeface="Arial"/>
              </a:rPr>
              <a:t>sobre exagerados </a:t>
            </a:r>
            <a:r>
              <a:rPr lang="es-AR" sz="1800" b="1" i="1" u="none" strike="noStrike" cap="none">
                <a:solidFill>
                  <a:srgbClr val="5963B8"/>
                </a:solidFill>
                <a:latin typeface="Arial"/>
                <a:ea typeface="Arial"/>
                <a:cs typeface="Arial"/>
                <a:sym typeface="Arial"/>
              </a:rPr>
              <a:t>en las regiones en donde el modelo A no generó buenos resultados.</a:t>
            </a:r>
            <a:endParaRPr/>
          </a:p>
          <a:p>
            <a:pPr marL="0" marR="0" lvl="0" indent="0" algn="l" rtl="0">
              <a:lnSpc>
                <a:spcPct val="100000"/>
              </a:lnSpc>
              <a:spcBef>
                <a:spcPts val="0"/>
              </a:spcBef>
              <a:spcAft>
                <a:spcPts val="0"/>
              </a:spcAft>
              <a:buNone/>
            </a:pPr>
            <a:endParaRPr sz="1800" b="1" i="1" u="sng"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a:t>
            </a:r>
            <a:endParaRPr/>
          </a:p>
          <a:p>
            <a:pPr marL="0" marR="0" lvl="0" indent="0" algn="l" rtl="0">
              <a:lnSpc>
                <a:spcPct val="100000"/>
              </a:lnSpc>
              <a:spcBef>
                <a:spcPts val="0"/>
              </a:spcBef>
              <a:spcAft>
                <a:spcPts val="0"/>
              </a:spcAft>
              <a:buNone/>
            </a:pPr>
            <a:endParaRPr sz="18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Todos los modelos son entrenados de forma secuencial.</a:t>
            </a:r>
            <a:endParaRPr sz="1600" b="1" i="1" u="none" strike="noStrike" cap="none">
              <a:solidFill>
                <a:srgbClr val="5963B8"/>
              </a:solidFill>
              <a:latin typeface="Arial"/>
              <a:ea typeface="Arial"/>
              <a:cs typeface="Arial"/>
              <a:sym typeface="Arial"/>
            </a:endParaRPr>
          </a:p>
        </p:txBody>
      </p:sp>
      <p:sp>
        <p:nvSpPr>
          <p:cNvPr id="338" name="Google Shape;338;p20"/>
          <p:cNvSpPr txBox="1"/>
          <p:nvPr/>
        </p:nvSpPr>
        <p:spPr>
          <a:xfrm>
            <a:off x="-1517902" y="1045375"/>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000" b="1" i="1" u="none" strike="noStrike" cap="none">
                <a:solidFill>
                  <a:srgbClr val="1E5F9F"/>
                </a:solidFill>
                <a:latin typeface="Open Sans"/>
                <a:ea typeface="Open Sans"/>
                <a:cs typeface="Open Sans"/>
                <a:sym typeface="Open Sans"/>
              </a:rPr>
              <a:t>Principales Pasos:</a:t>
            </a:r>
            <a:endParaRPr sz="2000" b="1" i="0" u="none" strike="noStrike" cap="none">
              <a:solidFill>
                <a:srgbClr val="1E5F9F"/>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p:nvSpPr>
          <p:cNvPr id="344" name="Google Shape;344;p21"/>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1"/>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46" name="Google Shape;346;p21"/>
          <p:cNvSpPr/>
          <p:nvPr/>
        </p:nvSpPr>
        <p:spPr>
          <a:xfrm>
            <a:off x="517881" y="1089208"/>
            <a:ext cx="84289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Para explicar este método, pensemos en un problema de clasificación dicotómica con 10 ejemplos, 5 positivos y 5 negativos </a:t>
            </a:r>
            <a:endParaRPr/>
          </a:p>
        </p:txBody>
      </p:sp>
      <p:pic>
        <p:nvPicPr>
          <p:cNvPr id="347" name="Google Shape;347;p21" descr="Captura de Pantalla 2019-09-12 a la(s) 10.37.05.png"/>
          <p:cNvPicPr preferRelativeResize="0"/>
          <p:nvPr/>
        </p:nvPicPr>
        <p:blipFill rotWithShape="1">
          <a:blip r:embed="rId3">
            <a:alphaModFix/>
          </a:blip>
          <a:srcRect/>
          <a:stretch/>
        </p:blipFill>
        <p:spPr>
          <a:xfrm>
            <a:off x="3130100" y="1752705"/>
            <a:ext cx="2828925" cy="25860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2"/>
        <p:cNvGrpSpPr/>
        <p:nvPr/>
      </p:nvGrpSpPr>
      <p:grpSpPr>
        <a:xfrm>
          <a:off x="0" y="0"/>
          <a:ext cx="0" cy="0"/>
          <a:chOff x="0" y="0"/>
          <a:chExt cx="0" cy="0"/>
        </a:xfrm>
      </p:grpSpPr>
      <p:sp>
        <p:nvSpPr>
          <p:cNvPr id="353" name="Google Shape;353;p22"/>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2"/>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pic>
        <p:nvPicPr>
          <p:cNvPr id="355" name="Google Shape;355;p22" descr="Captura de Pantalla 2019-09-12 a la(s) 10.38.19.png"/>
          <p:cNvPicPr preferRelativeResize="0"/>
          <p:nvPr/>
        </p:nvPicPr>
        <p:blipFill rotWithShape="1">
          <a:blip r:embed="rId3">
            <a:alphaModFix/>
          </a:blip>
          <a:srcRect/>
          <a:stretch/>
        </p:blipFill>
        <p:spPr>
          <a:xfrm>
            <a:off x="1161187" y="2169064"/>
            <a:ext cx="6081713" cy="2814638"/>
          </a:xfrm>
          <a:prstGeom prst="rect">
            <a:avLst/>
          </a:prstGeom>
          <a:noFill/>
          <a:ln>
            <a:noFill/>
          </a:ln>
        </p:spPr>
      </p:pic>
      <p:sp>
        <p:nvSpPr>
          <p:cNvPr id="356" name="Google Shape;356;p22"/>
          <p:cNvSpPr/>
          <p:nvPr/>
        </p:nvSpPr>
        <p:spPr>
          <a:xfrm>
            <a:off x="517881" y="1089207"/>
            <a:ext cx="8428997"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En la primera iteración, mal clasificamos 3 observaciones positivas, por ende dichas observaciones tendrán mucho más peso en la segunda iteración para encontrar un corte donde pueda clasificar correctamente los casos que  se clasificaron con error.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362" name="Google Shape;362;p23"/>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3"/>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64" name="Google Shape;364;p23"/>
          <p:cNvSpPr/>
          <p:nvPr/>
        </p:nvSpPr>
        <p:spPr>
          <a:xfrm>
            <a:off x="517881" y="1089208"/>
            <a:ext cx="842899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La segunda iteración clasificó tres observaciones con errores, lo cual en la tercera iteración, éstas poseerán mayor peso</a:t>
            </a:r>
            <a:endParaRPr/>
          </a:p>
        </p:txBody>
      </p:sp>
      <p:pic>
        <p:nvPicPr>
          <p:cNvPr id="365" name="Google Shape;365;p23" descr="Captura de Pantalla 2019-09-12 a la(s) 10.38.48.png"/>
          <p:cNvPicPr preferRelativeResize="0"/>
          <p:nvPr/>
        </p:nvPicPr>
        <p:blipFill rotWithShape="1">
          <a:blip r:embed="rId3">
            <a:alphaModFix/>
          </a:blip>
          <a:srcRect/>
          <a:stretch/>
        </p:blipFill>
        <p:spPr>
          <a:xfrm>
            <a:off x="1017394" y="1968143"/>
            <a:ext cx="6605588" cy="21097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0"/>
        <p:cNvGrpSpPr/>
        <p:nvPr/>
      </p:nvGrpSpPr>
      <p:grpSpPr>
        <a:xfrm>
          <a:off x="0" y="0"/>
          <a:ext cx="0" cy="0"/>
          <a:chOff x="0" y="0"/>
          <a:chExt cx="0" cy="0"/>
        </a:xfrm>
      </p:grpSpPr>
      <p:sp>
        <p:nvSpPr>
          <p:cNvPr id="371" name="Google Shape;371;p24"/>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4"/>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73" name="Google Shape;373;p24"/>
          <p:cNvSpPr/>
          <p:nvPr/>
        </p:nvSpPr>
        <p:spPr>
          <a:xfrm>
            <a:off x="517881" y="1089207"/>
            <a:ext cx="84289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Las tres iteraciones quedarían terminadas de la siguiente forma:</a:t>
            </a:r>
            <a:endParaRPr/>
          </a:p>
        </p:txBody>
      </p:sp>
      <p:pic>
        <p:nvPicPr>
          <p:cNvPr id="374" name="Google Shape;374;p24" descr="Captura de Pantalla 2019-09-12 a la(s) 10.39.30.png"/>
          <p:cNvPicPr preferRelativeResize="0"/>
          <p:nvPr/>
        </p:nvPicPr>
        <p:blipFill rotWithShape="1">
          <a:blip r:embed="rId3">
            <a:alphaModFix/>
          </a:blip>
          <a:srcRect/>
          <a:stretch/>
        </p:blipFill>
        <p:spPr>
          <a:xfrm>
            <a:off x="950720" y="1712737"/>
            <a:ext cx="6743700" cy="21574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380" name="Google Shape;380;p25"/>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5"/>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82" name="Google Shape;382;p25"/>
          <p:cNvSpPr/>
          <p:nvPr/>
        </p:nvSpPr>
        <p:spPr>
          <a:xfrm>
            <a:off x="517881" y="1089207"/>
            <a:ext cx="84289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El modelo final quedaría de la siguiente forma:</a:t>
            </a:r>
            <a:endParaRPr/>
          </a:p>
        </p:txBody>
      </p:sp>
      <p:pic>
        <p:nvPicPr>
          <p:cNvPr id="383" name="Google Shape;383;p25" descr="Captura de Pantalla 2019-09-12 a la(s) 10.39.57.png"/>
          <p:cNvPicPr preferRelativeResize="0"/>
          <p:nvPr/>
        </p:nvPicPr>
        <p:blipFill rotWithShape="1">
          <a:blip r:embed="rId3">
            <a:alphaModFix/>
          </a:blip>
          <a:srcRect/>
          <a:stretch/>
        </p:blipFill>
        <p:spPr>
          <a:xfrm>
            <a:off x="2330979" y="1628880"/>
            <a:ext cx="3768800" cy="32928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p:nvSpPr>
          <p:cNvPr id="389" name="Google Shape;389;p26"/>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6"/>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391" name="Google Shape;391;p26"/>
          <p:cNvSpPr/>
          <p:nvPr/>
        </p:nvSpPr>
        <p:spPr>
          <a:xfrm>
            <a:off x="517881" y="1089207"/>
            <a:ext cx="8428997"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Luego de tener todos los modelos de clasificación, las nuevas observaciones serán clasificadas por cada uno de los learners, luego se realizará una votación con los resultados de cada uno de dichos modelos. No obstante la votación también estará condicionada por un peso que tendrá cada uno de los modelos. El peso será el error de clasificación de cada uno de ellos.</a:t>
            </a:r>
            <a:endParaRPr/>
          </a:p>
          <a:p>
            <a:pPr marL="0" marR="0" lvl="0" indent="0" algn="l" rtl="0">
              <a:lnSpc>
                <a:spcPct val="100000"/>
              </a:lnSpc>
              <a:spcBef>
                <a:spcPts val="0"/>
              </a:spcBef>
              <a:spcAft>
                <a:spcPts val="0"/>
              </a:spcAft>
              <a:buNone/>
            </a:pPr>
            <a:endParaRPr sz="18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El procedimiento (o algoritmo) que acabamos de presentar es llamado AdaBoost (adaptive boosting) que fue uno de los primeros algoritmos que utilizó esta técnica. </a:t>
            </a:r>
            <a:endParaRPr/>
          </a:p>
        </p:txBody>
      </p:sp>
      <p:pic>
        <p:nvPicPr>
          <p:cNvPr id="392" name="Google Shape;392;p26" descr="Captura de Pantalla 2019-09-12 a la(s) 10.39.30.png"/>
          <p:cNvPicPr preferRelativeResize="0"/>
          <p:nvPr/>
        </p:nvPicPr>
        <p:blipFill rotWithShape="1">
          <a:blip r:embed="rId3">
            <a:alphaModFix/>
          </a:blip>
          <a:srcRect/>
          <a:stretch/>
        </p:blipFill>
        <p:spPr>
          <a:xfrm>
            <a:off x="6387576" y="4122067"/>
            <a:ext cx="2629142" cy="84110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7"/>
        <p:cNvGrpSpPr/>
        <p:nvPr/>
      </p:nvGrpSpPr>
      <p:grpSpPr>
        <a:xfrm>
          <a:off x="0" y="0"/>
          <a:ext cx="0" cy="0"/>
          <a:chOff x="0" y="0"/>
          <a:chExt cx="0" cy="0"/>
        </a:xfrm>
      </p:grpSpPr>
      <p:sp>
        <p:nvSpPr>
          <p:cNvPr id="398" name="Google Shape;398;p27"/>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7"/>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1" u="none" strike="noStrike" cap="none">
                <a:solidFill>
                  <a:srgbClr val="1E5F9F"/>
                </a:solidFill>
                <a:latin typeface="Open Sans"/>
                <a:ea typeface="Open Sans"/>
                <a:cs typeface="Open Sans"/>
                <a:sym typeface="Open Sans"/>
              </a:rPr>
              <a:t>Ensemble Learnings</a:t>
            </a:r>
            <a:r>
              <a:rPr lang="es-AR" sz="2400" b="1" i="0" u="none" strike="noStrike" cap="none">
                <a:solidFill>
                  <a:srgbClr val="1E5F9F"/>
                </a:solidFill>
                <a:latin typeface="Open Sans"/>
                <a:ea typeface="Open Sans"/>
                <a:cs typeface="Open Sans"/>
                <a:sym typeface="Open Sans"/>
              </a:rPr>
              <a:t>…</a:t>
            </a:r>
            <a:endParaRPr/>
          </a:p>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(Boosting)</a:t>
            </a:r>
            <a:endParaRPr sz="2400" b="1" i="0" u="none" strike="noStrike" cap="none">
              <a:solidFill>
                <a:srgbClr val="1E5F9F"/>
              </a:solidFill>
              <a:latin typeface="Open Sans"/>
              <a:ea typeface="Open Sans"/>
              <a:cs typeface="Open Sans"/>
              <a:sym typeface="Open Sans"/>
            </a:endParaRPr>
          </a:p>
        </p:txBody>
      </p:sp>
      <p:sp>
        <p:nvSpPr>
          <p:cNvPr id="400" name="Google Shape;400;p27"/>
          <p:cNvSpPr/>
          <p:nvPr/>
        </p:nvSpPr>
        <p:spPr>
          <a:xfrm>
            <a:off x="517881" y="1089207"/>
            <a:ext cx="8428997"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Luego de tener todos los modelos de clasificación, las nuevas observaciones serán clasificadas por cada uno de los learners, luego se realizará una votación con los resultados de cada uno de dichos modelos. No obstante la votación también estará condicionada por un peso que tendrá cada uno de los modelos. El peso será el error de clasificación de cada uno de ellos.</a:t>
            </a:r>
            <a:endParaRPr/>
          </a:p>
          <a:p>
            <a:pPr marL="0" marR="0" lvl="0" indent="0" algn="l" rtl="0">
              <a:lnSpc>
                <a:spcPct val="100000"/>
              </a:lnSpc>
              <a:spcBef>
                <a:spcPts val="0"/>
              </a:spcBef>
              <a:spcAft>
                <a:spcPts val="0"/>
              </a:spcAft>
              <a:buNone/>
            </a:pPr>
            <a:endParaRPr sz="18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None/>
            </a:pPr>
            <a:r>
              <a:rPr lang="es-AR" sz="1800" b="1" i="1" u="none" strike="noStrike" cap="none">
                <a:solidFill>
                  <a:srgbClr val="5963B8"/>
                </a:solidFill>
                <a:latin typeface="Arial"/>
                <a:ea typeface="Arial"/>
                <a:cs typeface="Arial"/>
                <a:sym typeface="Arial"/>
              </a:rPr>
              <a:t>El procedimiento (o algoritmo) que acabamos de presentar es llamado AdaBoost (adaptive boosting) que fue uno de los primeros algoritmos que utilizó esta técnica. </a:t>
            </a:r>
            <a:endParaRPr/>
          </a:p>
        </p:txBody>
      </p:sp>
      <p:pic>
        <p:nvPicPr>
          <p:cNvPr id="401" name="Google Shape;401;p27" descr="Captura de Pantalla 2019-09-12 a la(s) 10.39.30.png"/>
          <p:cNvPicPr preferRelativeResize="0"/>
          <p:nvPr/>
        </p:nvPicPr>
        <p:blipFill rotWithShape="1">
          <a:blip r:embed="rId3">
            <a:alphaModFix/>
          </a:blip>
          <a:srcRect/>
          <a:stretch/>
        </p:blipFill>
        <p:spPr>
          <a:xfrm>
            <a:off x="6387576" y="4122067"/>
            <a:ext cx="2629142" cy="84110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A66AC"/>
        </a:solidFill>
        <a:effectLst/>
      </p:bgPr>
    </p:bg>
    <p:spTree>
      <p:nvGrpSpPr>
        <p:cNvPr id="1" name="Shape 406"/>
        <p:cNvGrpSpPr/>
        <p:nvPr/>
      </p:nvGrpSpPr>
      <p:grpSpPr>
        <a:xfrm>
          <a:off x="0" y="0"/>
          <a:ext cx="0" cy="0"/>
          <a:chOff x="0" y="0"/>
          <a:chExt cx="0" cy="0"/>
        </a:xfrm>
      </p:grpSpPr>
      <p:sp>
        <p:nvSpPr>
          <p:cNvPr id="407" name="Google Shape;407;p28"/>
          <p:cNvSpPr txBox="1"/>
          <p:nvPr/>
        </p:nvSpPr>
        <p:spPr>
          <a:xfrm>
            <a:off x="1351156" y="1807532"/>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¿Qué es mejor un Boosting o un Bagging?</a:t>
            </a:r>
            <a:endParaRPr sz="2400" b="1" i="0" u="none" strike="noStrike" cap="none">
              <a:solidFill>
                <a:srgbClr val="FFFFFF"/>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2370ee1d22_2_37"/>
          <p:cNvSpPr txBox="1">
            <a:spLocks noGrp="1"/>
          </p:cNvSpPr>
          <p:nvPr>
            <p:ph type="title"/>
          </p:nvPr>
        </p:nvSpPr>
        <p:spPr>
          <a:xfrm>
            <a:off x="2530226" y="118100"/>
            <a:ext cx="3644400" cy="38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s-AR"/>
              <a:t>Evaluación de Modelos</a:t>
            </a:r>
            <a:endParaRPr/>
          </a:p>
        </p:txBody>
      </p:sp>
      <p:sp>
        <p:nvSpPr>
          <p:cNvPr id="413" name="Google Shape;413;g22370ee1d22_2_37"/>
          <p:cNvSpPr txBox="1"/>
          <p:nvPr/>
        </p:nvSpPr>
        <p:spPr>
          <a:xfrm>
            <a:off x="183895" y="861136"/>
            <a:ext cx="8161020" cy="1245235"/>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Una tarea muy importante a la hora de crear un modelo predictivo es medir qué tan</a:t>
            </a:r>
            <a:endParaRPr sz="1600">
              <a:latin typeface="Arial"/>
              <a:ea typeface="Arial"/>
              <a:cs typeface="Arial"/>
              <a:sym typeface="Arial"/>
            </a:endParaRPr>
          </a:p>
          <a:p>
            <a:pPr marL="12700" marR="0" lvl="0" indent="0" algn="l" rtl="0">
              <a:lnSpc>
                <a:spcPct val="100000"/>
              </a:lnSpc>
              <a:spcBef>
                <a:spcPts val="5"/>
              </a:spcBef>
              <a:spcAft>
                <a:spcPts val="0"/>
              </a:spcAft>
              <a:buNone/>
            </a:pPr>
            <a:r>
              <a:rPr lang="es-AR" sz="1600" b="1" i="1">
                <a:solidFill>
                  <a:srgbClr val="5C63B7"/>
                </a:solidFill>
                <a:latin typeface="Arial"/>
                <a:ea typeface="Arial"/>
                <a:cs typeface="Arial"/>
                <a:sym typeface="Arial"/>
              </a:rPr>
              <a:t>bien generaliza sobre los datos no vistos.</a:t>
            </a:r>
            <a:endParaRPr sz="1600">
              <a:latin typeface="Arial"/>
              <a:ea typeface="Arial"/>
              <a:cs typeface="Arial"/>
              <a:sym typeface="Arial"/>
            </a:endParaRPr>
          </a:p>
          <a:p>
            <a:pPr marL="12700" marR="508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Si las métricas no nos dan correctamente, estamos en un caso en donde el modelo  no aprendió, sino que memorizó, y eso generará que en datos nuevos y productivos  nos de valores erróneos.</a:t>
            </a:r>
            <a:endParaRPr sz="1600">
              <a:latin typeface="Arial"/>
              <a:ea typeface="Arial"/>
              <a:cs typeface="Arial"/>
              <a:sym typeface="Arial"/>
            </a:endParaRPr>
          </a:p>
        </p:txBody>
      </p:sp>
      <p:pic>
        <p:nvPicPr>
          <p:cNvPr id="414" name="Google Shape;414;g22370ee1d22_2_37"/>
          <p:cNvPicPr preferRelativeResize="0"/>
          <p:nvPr/>
        </p:nvPicPr>
        <p:blipFill rotWithShape="1">
          <a:blip r:embed="rId3">
            <a:alphaModFix/>
          </a:blip>
          <a:srcRect/>
          <a:stretch/>
        </p:blipFill>
        <p:spPr>
          <a:xfrm>
            <a:off x="5664708" y="2061972"/>
            <a:ext cx="2287524" cy="15163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1"/>
        <p:cNvGrpSpPr/>
        <p:nvPr/>
      </p:nvGrpSpPr>
      <p:grpSpPr>
        <a:xfrm>
          <a:off x="0" y="0"/>
          <a:ext cx="0" cy="0"/>
          <a:chOff x="0" y="0"/>
          <a:chExt cx="0" cy="0"/>
        </a:xfrm>
      </p:grpSpPr>
      <p:sp>
        <p:nvSpPr>
          <p:cNvPr id="152" name="Google Shape;152;p9"/>
          <p:cNvSpPr txBox="1"/>
          <p:nvPr/>
        </p:nvSpPr>
        <p:spPr>
          <a:xfrm>
            <a:off x="1776939" y="31682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…¿Y en Ciencia de Datos?</a:t>
            </a:r>
            <a:endParaRPr sz="2400" b="1" i="0" u="none" strike="noStrike" cap="none">
              <a:solidFill>
                <a:srgbClr val="FFFFFF"/>
              </a:solidFill>
              <a:latin typeface="Open Sans"/>
              <a:ea typeface="Open Sans"/>
              <a:cs typeface="Open Sans"/>
              <a:sym typeface="Open Sans"/>
            </a:endParaRPr>
          </a:p>
        </p:txBody>
      </p:sp>
      <p:sp>
        <p:nvSpPr>
          <p:cNvPr id="153" name="Google Shape;153;p9"/>
          <p:cNvSpPr txBox="1">
            <a:spLocks noGrp="1"/>
          </p:cNvSpPr>
          <p:nvPr>
            <p:ph type="subTitle" idx="1"/>
          </p:nvPr>
        </p:nvSpPr>
        <p:spPr>
          <a:xfrm>
            <a:off x="71873" y="1366352"/>
            <a:ext cx="47064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AR" sz="1600" i="1">
                <a:solidFill>
                  <a:schemeClr val="lt1"/>
                </a:solidFill>
              </a:rPr>
              <a:t>En el caso de la baja de clientes de una telco…</a:t>
            </a:r>
            <a:endParaRPr sz="1600" i="1">
              <a:solidFill>
                <a:schemeClr val="lt1"/>
              </a:solidFill>
            </a:endParaRPr>
          </a:p>
        </p:txBody>
      </p:sp>
      <p:sp>
        <p:nvSpPr>
          <p:cNvPr id="154" name="Google Shape;154;p9"/>
          <p:cNvSpPr txBox="1"/>
          <p:nvPr/>
        </p:nvSpPr>
        <p:spPr>
          <a:xfrm>
            <a:off x="71873" y="2293668"/>
            <a:ext cx="4706400"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Un modelo </a:t>
            </a:r>
            <a:r>
              <a:rPr lang="es-AR" sz="1600" b="1" i="1" u="sng" strike="noStrike" cap="none">
                <a:solidFill>
                  <a:schemeClr val="lt1"/>
                </a:solidFill>
                <a:latin typeface="Open Sans"/>
                <a:ea typeface="Open Sans"/>
                <a:cs typeface="Open Sans"/>
                <a:sym typeface="Open Sans"/>
              </a:rPr>
              <a:t>Descriptivo</a:t>
            </a:r>
            <a:r>
              <a:rPr lang="es-AR" sz="1600" b="1" i="1" u="none" strike="noStrike" cap="none">
                <a:solidFill>
                  <a:schemeClr val="lt1"/>
                </a:solidFill>
                <a:latin typeface="Open Sans"/>
                <a:ea typeface="Open Sans"/>
                <a:cs typeface="Open Sans"/>
                <a:sym typeface="Open Sans"/>
              </a:rPr>
              <a:t> tendrá como objetivo poder entender el perfil de los clientes que se están yendo de la compañía</a:t>
            </a:r>
            <a:endParaRPr sz="1600" b="1" i="1" u="none" strike="noStrike" cap="none">
              <a:solidFill>
                <a:schemeClr val="lt1"/>
              </a:solidFill>
              <a:latin typeface="Open Sans"/>
              <a:ea typeface="Open Sans"/>
              <a:cs typeface="Open Sans"/>
              <a:sym typeface="Open Sans"/>
            </a:endParaRPr>
          </a:p>
        </p:txBody>
      </p:sp>
      <p:sp>
        <p:nvSpPr>
          <p:cNvPr id="155" name="Google Shape;155;p9"/>
          <p:cNvSpPr txBox="1"/>
          <p:nvPr/>
        </p:nvSpPr>
        <p:spPr>
          <a:xfrm>
            <a:off x="3905120" y="3771173"/>
            <a:ext cx="4706400"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Un modelo </a:t>
            </a:r>
            <a:r>
              <a:rPr lang="es-AR" sz="1600" b="1" i="1" u="sng" strike="noStrike" cap="none">
                <a:solidFill>
                  <a:schemeClr val="lt1"/>
                </a:solidFill>
                <a:latin typeface="Open Sans"/>
                <a:ea typeface="Open Sans"/>
                <a:cs typeface="Open Sans"/>
                <a:sym typeface="Open Sans"/>
              </a:rPr>
              <a:t>Predictivo</a:t>
            </a:r>
            <a:r>
              <a:rPr lang="es-AR" sz="1600" b="1" i="1" u="none" strike="noStrike" cap="none">
                <a:solidFill>
                  <a:schemeClr val="lt1"/>
                </a:solidFill>
                <a:latin typeface="Open Sans"/>
                <a:ea typeface="Open Sans"/>
                <a:cs typeface="Open Sans"/>
                <a:sym typeface="Open Sans"/>
              </a:rPr>
              <a:t> tendrá como objetivo conocer la probabilidad de ocurrencia en un futuro de baja de cada uno de los clientes de su cartera</a:t>
            </a:r>
            <a:endParaRPr sz="1600" b="1" i="1" u="none" strike="noStrike" cap="none">
              <a:solidFill>
                <a:schemeClr val="lt1"/>
              </a:solidFill>
              <a:latin typeface="Open Sans"/>
              <a:ea typeface="Open Sans"/>
              <a:cs typeface="Open Sans"/>
              <a:sym typeface="Open Sans"/>
            </a:endParaRPr>
          </a:p>
        </p:txBody>
      </p:sp>
      <p:pic>
        <p:nvPicPr>
          <p:cNvPr id="156" name="Google Shape;156;p9"/>
          <p:cNvPicPr preferRelativeResize="0"/>
          <p:nvPr/>
        </p:nvPicPr>
        <p:blipFill rotWithShape="1">
          <a:blip r:embed="rId3">
            <a:alphaModFix/>
          </a:blip>
          <a:srcRect r="32946" b="44892"/>
          <a:stretch/>
        </p:blipFill>
        <p:spPr>
          <a:xfrm>
            <a:off x="4778273" y="1827021"/>
            <a:ext cx="3748308" cy="173279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2370ee1d22_2_44"/>
          <p:cNvSpPr txBox="1">
            <a:spLocks noGrp="1"/>
          </p:cNvSpPr>
          <p:nvPr>
            <p:ph type="title"/>
          </p:nvPr>
        </p:nvSpPr>
        <p:spPr>
          <a:xfrm>
            <a:off x="2530220" y="81620"/>
            <a:ext cx="4083558" cy="830580"/>
          </a:xfrm>
          <a:prstGeom prst="rect">
            <a:avLst/>
          </a:prstGeom>
          <a:noFill/>
          <a:ln>
            <a:noFill/>
          </a:ln>
        </p:spPr>
        <p:txBody>
          <a:bodyPr spcFirstLastPara="1" wrap="square" lIns="0" tIns="12050" rIns="0" bIns="0" anchor="t" anchorCtr="0">
            <a:spAutoFit/>
          </a:bodyPr>
          <a:lstStyle/>
          <a:p>
            <a:pPr marL="948055" marR="5080" lvl="0" indent="-935990" algn="l" rtl="0">
              <a:lnSpc>
                <a:spcPct val="110100"/>
              </a:lnSpc>
              <a:spcBef>
                <a:spcPts val="0"/>
              </a:spcBef>
              <a:spcAft>
                <a:spcPts val="0"/>
              </a:spcAft>
              <a:buNone/>
            </a:pPr>
            <a:r>
              <a:rPr lang="es-AR"/>
              <a:t>Evaluación de Modelos  Ejemplo…</a:t>
            </a:r>
            <a:endParaRPr/>
          </a:p>
        </p:txBody>
      </p:sp>
      <p:sp>
        <p:nvSpPr>
          <p:cNvPr id="420" name="Google Shape;420;g22370ee1d22_2_44"/>
          <p:cNvSpPr txBox="1"/>
          <p:nvPr/>
        </p:nvSpPr>
        <p:spPr>
          <a:xfrm>
            <a:off x="401827" y="1180337"/>
            <a:ext cx="8358505" cy="3927475"/>
          </a:xfrm>
          <a:prstGeom prst="rect">
            <a:avLst/>
          </a:prstGeom>
          <a:noFill/>
          <a:ln>
            <a:noFill/>
          </a:ln>
        </p:spPr>
        <p:txBody>
          <a:bodyPr spcFirstLastPara="1" wrap="square" lIns="0" tIns="12050" rIns="0" bIns="0" anchor="t" anchorCtr="0">
            <a:spAutoFit/>
          </a:bodyPr>
          <a:lstStyle/>
          <a:p>
            <a:pPr marL="12700" marR="437515"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Estamos por generar una campaña de marketing para un banco. Se quiere vender  seguros para sus clientes.</a:t>
            </a:r>
            <a:endParaRPr sz="1600">
              <a:latin typeface="Arial"/>
              <a:ea typeface="Arial"/>
              <a:cs typeface="Arial"/>
              <a:sym typeface="Arial"/>
            </a:endParaRPr>
          </a:p>
          <a:p>
            <a:pPr marL="12700" marR="508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Se puede contactar a todos los clientes del banco y ofrecerles seguros. Por tal motivo  se creó un modelo para entender la probabilidad de que acepte la oferta. Por ende,  ningún modelo es perfecto. Por tal motivo:</a:t>
            </a:r>
            <a:endParaRPr sz="1600">
              <a:latin typeface="Arial"/>
              <a:ea typeface="Arial"/>
              <a:cs typeface="Arial"/>
              <a:sym typeface="Arial"/>
            </a:endParaRPr>
          </a:p>
          <a:p>
            <a:pPr marL="299085" marR="99060" lvl="0" indent="-287019" algn="l" rtl="0">
              <a:lnSpc>
                <a:spcPct val="100000"/>
              </a:lnSpc>
              <a:spcBef>
                <a:spcPts val="0"/>
              </a:spcBef>
              <a:spcAft>
                <a:spcPts val="0"/>
              </a:spcAft>
              <a:buClr>
                <a:srgbClr val="000000"/>
              </a:buClr>
              <a:buSzPts val="1600"/>
              <a:buFont typeface="Arial"/>
              <a:buChar char="-"/>
            </a:pPr>
            <a:r>
              <a:rPr lang="es-AR" sz="1600" b="1" i="1">
                <a:solidFill>
                  <a:srgbClr val="5C63B7"/>
                </a:solidFill>
                <a:latin typeface="Arial"/>
                <a:ea typeface="Arial"/>
                <a:cs typeface="Arial"/>
                <a:sym typeface="Arial"/>
              </a:rPr>
              <a:t>Algunos clientes el modelo dirá que aceptarían, pero en realidad no lo van a hacer  (Falsos Positivos)</a:t>
            </a:r>
            <a:endParaRPr sz="1600">
              <a:latin typeface="Arial"/>
              <a:ea typeface="Arial"/>
              <a:cs typeface="Arial"/>
              <a:sym typeface="Arial"/>
            </a:endParaRPr>
          </a:p>
          <a:p>
            <a:pPr marL="0" marR="0" lvl="0" indent="0" algn="l" rtl="0">
              <a:lnSpc>
                <a:spcPct val="100000"/>
              </a:lnSpc>
              <a:spcBef>
                <a:spcPts val="25"/>
              </a:spcBef>
              <a:spcAft>
                <a:spcPts val="0"/>
              </a:spcAft>
              <a:buSzPts val="1650"/>
              <a:buFont typeface="Arial"/>
              <a:buNone/>
            </a:pPr>
            <a:endParaRPr sz="1650">
              <a:latin typeface="Arial"/>
              <a:ea typeface="Arial"/>
              <a:cs typeface="Arial"/>
              <a:sym typeface="Arial"/>
            </a:endParaRPr>
          </a:p>
          <a:p>
            <a:pPr marL="299085" marR="1002030" lvl="0" indent="-287019" algn="l" rtl="0">
              <a:lnSpc>
                <a:spcPct val="100000"/>
              </a:lnSpc>
              <a:spcBef>
                <a:spcPts val="0"/>
              </a:spcBef>
              <a:spcAft>
                <a:spcPts val="0"/>
              </a:spcAft>
              <a:buClr>
                <a:srgbClr val="000000"/>
              </a:buClr>
              <a:buSzPts val="1600"/>
              <a:buFont typeface="Arial"/>
              <a:buChar char="-"/>
            </a:pPr>
            <a:r>
              <a:rPr lang="es-AR" sz="1600" b="1" i="1">
                <a:solidFill>
                  <a:srgbClr val="5C63B7"/>
                </a:solidFill>
                <a:latin typeface="Arial"/>
                <a:ea typeface="Arial"/>
                <a:cs typeface="Arial"/>
                <a:sym typeface="Arial"/>
              </a:rPr>
              <a:t>Otros cliente que no los vamos a contactar porque el modelo dijo que no  aceptarían, pero tal vez, si lo hubieran hecho (Falsos Negativos)</a:t>
            </a:r>
            <a:endParaRPr sz="1600">
              <a:latin typeface="Arial"/>
              <a:ea typeface="Arial"/>
              <a:cs typeface="Arial"/>
              <a:sym typeface="Arial"/>
            </a:endParaRPr>
          </a:p>
          <a:p>
            <a:pPr marL="0" marR="0" lvl="0" indent="0" algn="l" rtl="0">
              <a:lnSpc>
                <a:spcPct val="100000"/>
              </a:lnSpc>
              <a:spcBef>
                <a:spcPts val="25"/>
              </a:spcBef>
              <a:spcAft>
                <a:spcPts val="0"/>
              </a:spcAft>
              <a:buSzPts val="1650"/>
              <a:buFont typeface="Arial"/>
              <a:buNone/>
            </a:pPr>
            <a:endParaRPr sz="1650">
              <a:latin typeface="Arial"/>
              <a:ea typeface="Arial"/>
              <a:cs typeface="Arial"/>
              <a:sym typeface="Arial"/>
            </a:endParaRPr>
          </a:p>
          <a:p>
            <a:pPr marL="299085" marR="0" lvl="0" indent="-287019" algn="l" rtl="0">
              <a:lnSpc>
                <a:spcPct val="100000"/>
              </a:lnSpc>
              <a:spcBef>
                <a:spcPts val="0"/>
              </a:spcBef>
              <a:spcAft>
                <a:spcPts val="0"/>
              </a:spcAft>
              <a:buClr>
                <a:srgbClr val="000000"/>
              </a:buClr>
              <a:buSzPts val="1600"/>
              <a:buFont typeface="Arial"/>
              <a:buChar char="-"/>
            </a:pPr>
            <a:r>
              <a:rPr lang="es-AR" sz="1600" b="1" i="1">
                <a:solidFill>
                  <a:srgbClr val="5C63B7"/>
                </a:solidFill>
                <a:latin typeface="Arial"/>
                <a:ea typeface="Arial"/>
                <a:cs typeface="Arial"/>
                <a:sym typeface="Arial"/>
              </a:rPr>
              <a:t>Otros, los contactaremos porque el modelo dijo que aceptarían y realmente lo</a:t>
            </a:r>
            <a:endParaRPr sz="1600">
              <a:latin typeface="Arial"/>
              <a:ea typeface="Arial"/>
              <a:cs typeface="Arial"/>
              <a:sym typeface="Arial"/>
            </a:endParaRPr>
          </a:p>
          <a:p>
            <a:pPr marL="299085"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hacen (Verdaderos Positivos)</a:t>
            </a:r>
            <a:endParaRPr sz="1600">
              <a:latin typeface="Arial"/>
              <a:ea typeface="Arial"/>
              <a:cs typeface="Arial"/>
              <a:sym typeface="Arial"/>
            </a:endParaRPr>
          </a:p>
          <a:p>
            <a:pPr marL="0" marR="0" lvl="0" indent="0" algn="l" rtl="0">
              <a:lnSpc>
                <a:spcPct val="100000"/>
              </a:lnSpc>
              <a:spcBef>
                <a:spcPts val="25"/>
              </a:spcBef>
              <a:spcAft>
                <a:spcPts val="0"/>
              </a:spcAft>
              <a:buNone/>
            </a:pPr>
            <a:endParaRPr sz="1650">
              <a:latin typeface="Arial"/>
              <a:ea typeface="Arial"/>
              <a:cs typeface="Arial"/>
              <a:sym typeface="Arial"/>
            </a:endParaRPr>
          </a:p>
          <a:p>
            <a:pPr marL="299085" marR="621030" lvl="0" indent="-287019" algn="l" rtl="0">
              <a:lnSpc>
                <a:spcPct val="100000"/>
              </a:lnSpc>
              <a:spcBef>
                <a:spcPts val="0"/>
              </a:spcBef>
              <a:spcAft>
                <a:spcPts val="0"/>
              </a:spcAft>
              <a:buClr>
                <a:srgbClr val="000000"/>
              </a:buClr>
              <a:buSzPts val="1600"/>
              <a:buFont typeface="Arial"/>
              <a:buChar char="-"/>
            </a:pPr>
            <a:r>
              <a:rPr lang="es-AR" sz="1600" b="1" i="1">
                <a:solidFill>
                  <a:srgbClr val="5C63B7"/>
                </a:solidFill>
                <a:latin typeface="Arial"/>
                <a:ea typeface="Arial"/>
                <a:cs typeface="Arial"/>
                <a:sym typeface="Arial"/>
              </a:rPr>
              <a:t>Los últimos no los contactaremos porque el modelo dijo que no aceptarían y  realmente no hubieran aceptado (Verdaderos Negativos)</a:t>
            </a:r>
            <a:endParaRPr sz="16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22370ee1d22_2_49"/>
          <p:cNvSpPr txBox="1">
            <a:spLocks noGrp="1"/>
          </p:cNvSpPr>
          <p:nvPr>
            <p:ph type="title"/>
          </p:nvPr>
        </p:nvSpPr>
        <p:spPr>
          <a:xfrm>
            <a:off x="1953895" y="0"/>
            <a:ext cx="4453890" cy="721360"/>
          </a:xfrm>
          <a:prstGeom prst="rect">
            <a:avLst/>
          </a:prstGeom>
          <a:noFill/>
          <a:ln>
            <a:noFill/>
          </a:ln>
        </p:spPr>
        <p:txBody>
          <a:bodyPr spcFirstLastPara="1" wrap="square" lIns="0" tIns="12700" rIns="0" bIns="0" anchor="t" anchorCtr="0">
            <a:spAutoFit/>
          </a:bodyPr>
          <a:lstStyle/>
          <a:p>
            <a:pPr marL="0" lvl="0" indent="0" algn="ctr" rtl="0">
              <a:lnSpc>
                <a:spcPct val="114166"/>
              </a:lnSpc>
              <a:spcBef>
                <a:spcPts val="0"/>
              </a:spcBef>
              <a:spcAft>
                <a:spcPts val="0"/>
              </a:spcAft>
              <a:buNone/>
            </a:pPr>
            <a:r>
              <a:rPr lang="es-AR"/>
              <a:t>Métricas para la evaluación de</a:t>
            </a:r>
            <a:endParaRPr/>
          </a:p>
          <a:p>
            <a:pPr marL="0" lvl="0" indent="0" algn="ctr" rtl="0">
              <a:lnSpc>
                <a:spcPct val="114166"/>
              </a:lnSpc>
              <a:spcBef>
                <a:spcPts val="0"/>
              </a:spcBef>
              <a:spcAft>
                <a:spcPts val="0"/>
              </a:spcAft>
              <a:buNone/>
            </a:pPr>
            <a:r>
              <a:rPr lang="es-AR"/>
              <a:t>modelos</a:t>
            </a:r>
            <a:endParaRPr/>
          </a:p>
        </p:txBody>
      </p:sp>
      <p:grpSp>
        <p:nvGrpSpPr>
          <p:cNvPr id="426" name="Google Shape;426;g22370ee1d22_2_49"/>
          <p:cNvGrpSpPr/>
          <p:nvPr/>
        </p:nvGrpSpPr>
        <p:grpSpPr>
          <a:xfrm>
            <a:off x="3309365" y="2271521"/>
            <a:ext cx="1335405" cy="940435"/>
            <a:chOff x="3309365" y="2271521"/>
            <a:chExt cx="1335405" cy="940435"/>
          </a:xfrm>
        </p:grpSpPr>
        <p:sp>
          <p:nvSpPr>
            <p:cNvPr id="427" name="Google Shape;427;g22370ee1d22_2_49"/>
            <p:cNvSpPr/>
            <p:nvPr/>
          </p:nvSpPr>
          <p:spPr>
            <a:xfrm>
              <a:off x="3309365" y="2271521"/>
              <a:ext cx="1335405" cy="940435"/>
            </a:xfrm>
            <a:custGeom>
              <a:avLst/>
              <a:gdLst/>
              <a:ahLst/>
              <a:cxnLst/>
              <a:rect l="l" t="t" r="r" b="b"/>
              <a:pathLst>
                <a:path w="1335404" h="940435" extrusionOk="0">
                  <a:moveTo>
                    <a:pt x="1178306" y="0"/>
                  </a:moveTo>
                  <a:lnTo>
                    <a:pt x="156718" y="0"/>
                  </a:lnTo>
                  <a:lnTo>
                    <a:pt x="107159" y="7983"/>
                  </a:lnTo>
                  <a:lnTo>
                    <a:pt x="64136" y="30219"/>
                  </a:lnTo>
                  <a:lnTo>
                    <a:pt x="30219" y="64136"/>
                  </a:lnTo>
                  <a:lnTo>
                    <a:pt x="7983" y="107159"/>
                  </a:lnTo>
                  <a:lnTo>
                    <a:pt x="0" y="156717"/>
                  </a:lnTo>
                  <a:lnTo>
                    <a:pt x="0" y="783589"/>
                  </a:lnTo>
                  <a:lnTo>
                    <a:pt x="7983" y="833148"/>
                  </a:lnTo>
                  <a:lnTo>
                    <a:pt x="30219" y="876171"/>
                  </a:lnTo>
                  <a:lnTo>
                    <a:pt x="64136" y="910088"/>
                  </a:lnTo>
                  <a:lnTo>
                    <a:pt x="107159" y="932324"/>
                  </a:lnTo>
                  <a:lnTo>
                    <a:pt x="156718" y="940307"/>
                  </a:lnTo>
                  <a:lnTo>
                    <a:pt x="1178306" y="940307"/>
                  </a:lnTo>
                  <a:lnTo>
                    <a:pt x="1227864" y="932324"/>
                  </a:lnTo>
                  <a:lnTo>
                    <a:pt x="1270887" y="910088"/>
                  </a:lnTo>
                  <a:lnTo>
                    <a:pt x="1304804" y="876171"/>
                  </a:lnTo>
                  <a:lnTo>
                    <a:pt x="1327040" y="833148"/>
                  </a:lnTo>
                  <a:lnTo>
                    <a:pt x="1335024" y="783589"/>
                  </a:lnTo>
                  <a:lnTo>
                    <a:pt x="1335024" y="156717"/>
                  </a:lnTo>
                  <a:lnTo>
                    <a:pt x="1327040" y="107159"/>
                  </a:lnTo>
                  <a:lnTo>
                    <a:pt x="1304804" y="64136"/>
                  </a:lnTo>
                  <a:lnTo>
                    <a:pt x="1270887" y="30219"/>
                  </a:lnTo>
                  <a:lnTo>
                    <a:pt x="1227864" y="7983"/>
                  </a:lnTo>
                  <a:lnTo>
                    <a:pt x="1178306" y="0"/>
                  </a:lnTo>
                  <a:close/>
                </a:path>
              </a:pathLst>
            </a:custGeom>
            <a:solidFill>
              <a:srgbClr val="00A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28" name="Google Shape;428;g22370ee1d22_2_49"/>
            <p:cNvSpPr/>
            <p:nvPr/>
          </p:nvSpPr>
          <p:spPr>
            <a:xfrm>
              <a:off x="3309365" y="2271521"/>
              <a:ext cx="1335405" cy="940435"/>
            </a:xfrm>
            <a:custGeom>
              <a:avLst/>
              <a:gdLst/>
              <a:ahLst/>
              <a:cxnLst/>
              <a:rect l="l" t="t" r="r" b="b"/>
              <a:pathLst>
                <a:path w="1335404" h="940435" extrusionOk="0">
                  <a:moveTo>
                    <a:pt x="0" y="156717"/>
                  </a:moveTo>
                  <a:lnTo>
                    <a:pt x="7983" y="107159"/>
                  </a:lnTo>
                  <a:lnTo>
                    <a:pt x="30219" y="64136"/>
                  </a:lnTo>
                  <a:lnTo>
                    <a:pt x="64136" y="30219"/>
                  </a:lnTo>
                  <a:lnTo>
                    <a:pt x="107159" y="7983"/>
                  </a:lnTo>
                  <a:lnTo>
                    <a:pt x="156718" y="0"/>
                  </a:lnTo>
                  <a:lnTo>
                    <a:pt x="1178306" y="0"/>
                  </a:lnTo>
                  <a:lnTo>
                    <a:pt x="1227864" y="7983"/>
                  </a:lnTo>
                  <a:lnTo>
                    <a:pt x="1270887" y="30219"/>
                  </a:lnTo>
                  <a:lnTo>
                    <a:pt x="1304804" y="64136"/>
                  </a:lnTo>
                  <a:lnTo>
                    <a:pt x="1327040" y="107159"/>
                  </a:lnTo>
                  <a:lnTo>
                    <a:pt x="1335024" y="156717"/>
                  </a:lnTo>
                  <a:lnTo>
                    <a:pt x="1335024" y="783589"/>
                  </a:lnTo>
                  <a:lnTo>
                    <a:pt x="1327040" y="833148"/>
                  </a:lnTo>
                  <a:lnTo>
                    <a:pt x="1304804" y="876171"/>
                  </a:lnTo>
                  <a:lnTo>
                    <a:pt x="1270887" y="910088"/>
                  </a:lnTo>
                  <a:lnTo>
                    <a:pt x="1227864" y="932324"/>
                  </a:lnTo>
                  <a:lnTo>
                    <a:pt x="1178306" y="940307"/>
                  </a:lnTo>
                  <a:lnTo>
                    <a:pt x="156718" y="940307"/>
                  </a:lnTo>
                  <a:lnTo>
                    <a:pt x="107159" y="932324"/>
                  </a:lnTo>
                  <a:lnTo>
                    <a:pt x="64136" y="910088"/>
                  </a:lnTo>
                  <a:lnTo>
                    <a:pt x="30219" y="876171"/>
                  </a:lnTo>
                  <a:lnTo>
                    <a:pt x="7983" y="833148"/>
                  </a:lnTo>
                  <a:lnTo>
                    <a:pt x="0" y="783589"/>
                  </a:lnTo>
                  <a:lnTo>
                    <a:pt x="0" y="156717"/>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29" name="Google Shape;429;g22370ee1d22_2_49"/>
          <p:cNvSpPr txBox="1"/>
          <p:nvPr/>
        </p:nvSpPr>
        <p:spPr>
          <a:xfrm>
            <a:off x="3548634" y="2509774"/>
            <a:ext cx="857885" cy="452755"/>
          </a:xfrm>
          <a:prstGeom prst="rect">
            <a:avLst/>
          </a:prstGeom>
          <a:noFill/>
          <a:ln>
            <a:noFill/>
          </a:ln>
        </p:spPr>
        <p:txBody>
          <a:bodyPr spcFirstLastPara="1" wrap="square" lIns="0" tIns="12700" rIns="0" bIns="0" anchor="t" anchorCtr="0">
            <a:spAutoFit/>
          </a:bodyPr>
          <a:lstStyle/>
          <a:p>
            <a:pPr marL="78105" marR="5080" lvl="0" indent="-66040" algn="l" rtl="0">
              <a:lnSpc>
                <a:spcPct val="100000"/>
              </a:lnSpc>
              <a:spcBef>
                <a:spcPts val="0"/>
              </a:spcBef>
              <a:spcAft>
                <a:spcPts val="0"/>
              </a:spcAft>
              <a:buNone/>
            </a:pPr>
            <a:r>
              <a:rPr lang="es-AR" sz="1400">
                <a:solidFill>
                  <a:srgbClr val="FFFFFF"/>
                </a:solidFill>
                <a:latin typeface="Arial"/>
                <a:ea typeface="Arial"/>
                <a:cs typeface="Arial"/>
                <a:sym typeface="Arial"/>
              </a:rPr>
              <a:t>Verdadero  Negativo</a:t>
            </a:r>
            <a:endParaRPr sz="1400">
              <a:latin typeface="Arial"/>
              <a:ea typeface="Arial"/>
              <a:cs typeface="Arial"/>
              <a:sym typeface="Arial"/>
            </a:endParaRPr>
          </a:p>
        </p:txBody>
      </p:sp>
      <p:grpSp>
        <p:nvGrpSpPr>
          <p:cNvPr id="430" name="Google Shape;430;g22370ee1d22_2_49"/>
          <p:cNvGrpSpPr/>
          <p:nvPr/>
        </p:nvGrpSpPr>
        <p:grpSpPr>
          <a:xfrm>
            <a:off x="4836413" y="2271521"/>
            <a:ext cx="1336675" cy="940435"/>
            <a:chOff x="4836413" y="2271521"/>
            <a:chExt cx="1336675" cy="940435"/>
          </a:xfrm>
        </p:grpSpPr>
        <p:sp>
          <p:nvSpPr>
            <p:cNvPr id="431" name="Google Shape;431;g22370ee1d22_2_49"/>
            <p:cNvSpPr/>
            <p:nvPr/>
          </p:nvSpPr>
          <p:spPr>
            <a:xfrm>
              <a:off x="4836413" y="2271521"/>
              <a:ext cx="1336675" cy="940435"/>
            </a:xfrm>
            <a:custGeom>
              <a:avLst/>
              <a:gdLst/>
              <a:ahLst/>
              <a:cxnLst/>
              <a:rect l="l" t="t" r="r" b="b"/>
              <a:pathLst>
                <a:path w="1336675" h="940435" extrusionOk="0">
                  <a:moveTo>
                    <a:pt x="1179830" y="0"/>
                  </a:moveTo>
                  <a:lnTo>
                    <a:pt x="156718" y="0"/>
                  </a:lnTo>
                  <a:lnTo>
                    <a:pt x="107159" y="7983"/>
                  </a:lnTo>
                  <a:lnTo>
                    <a:pt x="64136" y="30219"/>
                  </a:lnTo>
                  <a:lnTo>
                    <a:pt x="30219" y="64136"/>
                  </a:lnTo>
                  <a:lnTo>
                    <a:pt x="7983" y="107159"/>
                  </a:lnTo>
                  <a:lnTo>
                    <a:pt x="0" y="156717"/>
                  </a:lnTo>
                  <a:lnTo>
                    <a:pt x="0" y="783589"/>
                  </a:lnTo>
                  <a:lnTo>
                    <a:pt x="7983" y="833148"/>
                  </a:lnTo>
                  <a:lnTo>
                    <a:pt x="30219" y="876171"/>
                  </a:lnTo>
                  <a:lnTo>
                    <a:pt x="64136" y="910088"/>
                  </a:lnTo>
                  <a:lnTo>
                    <a:pt x="107159" y="932324"/>
                  </a:lnTo>
                  <a:lnTo>
                    <a:pt x="156718" y="940307"/>
                  </a:lnTo>
                  <a:lnTo>
                    <a:pt x="1179830" y="940307"/>
                  </a:lnTo>
                  <a:lnTo>
                    <a:pt x="1229388" y="932324"/>
                  </a:lnTo>
                  <a:lnTo>
                    <a:pt x="1272411" y="910088"/>
                  </a:lnTo>
                  <a:lnTo>
                    <a:pt x="1306328" y="876171"/>
                  </a:lnTo>
                  <a:lnTo>
                    <a:pt x="1328564" y="833148"/>
                  </a:lnTo>
                  <a:lnTo>
                    <a:pt x="1336548" y="783589"/>
                  </a:lnTo>
                  <a:lnTo>
                    <a:pt x="1336548" y="156717"/>
                  </a:lnTo>
                  <a:lnTo>
                    <a:pt x="1328564" y="107159"/>
                  </a:lnTo>
                  <a:lnTo>
                    <a:pt x="1306328" y="64136"/>
                  </a:lnTo>
                  <a:lnTo>
                    <a:pt x="1272411" y="30219"/>
                  </a:lnTo>
                  <a:lnTo>
                    <a:pt x="1229388" y="7983"/>
                  </a:lnTo>
                  <a:lnTo>
                    <a:pt x="117983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32" name="Google Shape;432;g22370ee1d22_2_49"/>
            <p:cNvSpPr/>
            <p:nvPr/>
          </p:nvSpPr>
          <p:spPr>
            <a:xfrm>
              <a:off x="4836413" y="2271521"/>
              <a:ext cx="1336675" cy="940435"/>
            </a:xfrm>
            <a:custGeom>
              <a:avLst/>
              <a:gdLst/>
              <a:ahLst/>
              <a:cxnLst/>
              <a:rect l="l" t="t" r="r" b="b"/>
              <a:pathLst>
                <a:path w="1336675" h="940435" extrusionOk="0">
                  <a:moveTo>
                    <a:pt x="0" y="156717"/>
                  </a:moveTo>
                  <a:lnTo>
                    <a:pt x="7983" y="107159"/>
                  </a:lnTo>
                  <a:lnTo>
                    <a:pt x="30219" y="64136"/>
                  </a:lnTo>
                  <a:lnTo>
                    <a:pt x="64136" y="30219"/>
                  </a:lnTo>
                  <a:lnTo>
                    <a:pt x="107159" y="7983"/>
                  </a:lnTo>
                  <a:lnTo>
                    <a:pt x="156718" y="0"/>
                  </a:lnTo>
                  <a:lnTo>
                    <a:pt x="1179830" y="0"/>
                  </a:lnTo>
                  <a:lnTo>
                    <a:pt x="1229388" y="7983"/>
                  </a:lnTo>
                  <a:lnTo>
                    <a:pt x="1272411" y="30219"/>
                  </a:lnTo>
                  <a:lnTo>
                    <a:pt x="1306328" y="64136"/>
                  </a:lnTo>
                  <a:lnTo>
                    <a:pt x="1328564" y="107159"/>
                  </a:lnTo>
                  <a:lnTo>
                    <a:pt x="1336548" y="156717"/>
                  </a:lnTo>
                  <a:lnTo>
                    <a:pt x="1336548" y="783589"/>
                  </a:lnTo>
                  <a:lnTo>
                    <a:pt x="1328564" y="833148"/>
                  </a:lnTo>
                  <a:lnTo>
                    <a:pt x="1306328" y="876171"/>
                  </a:lnTo>
                  <a:lnTo>
                    <a:pt x="1272411" y="910088"/>
                  </a:lnTo>
                  <a:lnTo>
                    <a:pt x="1229388" y="932324"/>
                  </a:lnTo>
                  <a:lnTo>
                    <a:pt x="1179830" y="940307"/>
                  </a:lnTo>
                  <a:lnTo>
                    <a:pt x="156718" y="940307"/>
                  </a:lnTo>
                  <a:lnTo>
                    <a:pt x="107159" y="932324"/>
                  </a:lnTo>
                  <a:lnTo>
                    <a:pt x="64136" y="910088"/>
                  </a:lnTo>
                  <a:lnTo>
                    <a:pt x="30219" y="876171"/>
                  </a:lnTo>
                  <a:lnTo>
                    <a:pt x="7983" y="833148"/>
                  </a:lnTo>
                  <a:lnTo>
                    <a:pt x="0" y="783589"/>
                  </a:lnTo>
                  <a:lnTo>
                    <a:pt x="0" y="156717"/>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33" name="Google Shape;433;g22370ee1d22_2_49"/>
          <p:cNvSpPr txBox="1"/>
          <p:nvPr/>
        </p:nvSpPr>
        <p:spPr>
          <a:xfrm>
            <a:off x="5179821" y="2509774"/>
            <a:ext cx="648335" cy="452755"/>
          </a:xfrm>
          <a:prstGeom prst="rect">
            <a:avLst/>
          </a:prstGeom>
          <a:noFill/>
          <a:ln>
            <a:noFill/>
          </a:ln>
        </p:spPr>
        <p:txBody>
          <a:bodyPr spcFirstLastPara="1" wrap="square" lIns="0" tIns="12700" rIns="0" bIns="0" anchor="t" anchorCtr="0">
            <a:spAutoFit/>
          </a:bodyPr>
          <a:lstStyle/>
          <a:p>
            <a:pPr marL="12700" marR="5080" lvl="0" indent="93979" algn="l" rtl="0">
              <a:lnSpc>
                <a:spcPct val="100000"/>
              </a:lnSpc>
              <a:spcBef>
                <a:spcPts val="0"/>
              </a:spcBef>
              <a:spcAft>
                <a:spcPts val="0"/>
              </a:spcAft>
              <a:buNone/>
            </a:pPr>
            <a:r>
              <a:rPr lang="es-AR" sz="1400">
                <a:solidFill>
                  <a:srgbClr val="FFFFFF"/>
                </a:solidFill>
                <a:latin typeface="Arial"/>
                <a:ea typeface="Arial"/>
                <a:cs typeface="Arial"/>
                <a:sym typeface="Arial"/>
              </a:rPr>
              <a:t>Falso  Positivo</a:t>
            </a:r>
            <a:endParaRPr sz="1400">
              <a:latin typeface="Arial"/>
              <a:ea typeface="Arial"/>
              <a:cs typeface="Arial"/>
              <a:sym typeface="Arial"/>
            </a:endParaRPr>
          </a:p>
        </p:txBody>
      </p:sp>
      <p:grpSp>
        <p:nvGrpSpPr>
          <p:cNvPr id="434" name="Google Shape;434;g22370ee1d22_2_49"/>
          <p:cNvGrpSpPr/>
          <p:nvPr/>
        </p:nvGrpSpPr>
        <p:grpSpPr>
          <a:xfrm>
            <a:off x="4836413" y="3298698"/>
            <a:ext cx="1336675" cy="940435"/>
            <a:chOff x="4836413" y="3298698"/>
            <a:chExt cx="1336675" cy="940435"/>
          </a:xfrm>
        </p:grpSpPr>
        <p:sp>
          <p:nvSpPr>
            <p:cNvPr id="435" name="Google Shape;435;g22370ee1d22_2_49"/>
            <p:cNvSpPr/>
            <p:nvPr/>
          </p:nvSpPr>
          <p:spPr>
            <a:xfrm>
              <a:off x="4836413" y="3298698"/>
              <a:ext cx="1336675" cy="940435"/>
            </a:xfrm>
            <a:custGeom>
              <a:avLst/>
              <a:gdLst/>
              <a:ahLst/>
              <a:cxnLst/>
              <a:rect l="l" t="t" r="r" b="b"/>
              <a:pathLst>
                <a:path w="1336675" h="940435" extrusionOk="0">
                  <a:moveTo>
                    <a:pt x="1179830" y="0"/>
                  </a:moveTo>
                  <a:lnTo>
                    <a:pt x="156718" y="0"/>
                  </a:lnTo>
                  <a:lnTo>
                    <a:pt x="107159" y="7983"/>
                  </a:lnTo>
                  <a:lnTo>
                    <a:pt x="64136" y="30219"/>
                  </a:lnTo>
                  <a:lnTo>
                    <a:pt x="30219" y="64136"/>
                  </a:lnTo>
                  <a:lnTo>
                    <a:pt x="7983" y="107159"/>
                  </a:lnTo>
                  <a:lnTo>
                    <a:pt x="0" y="156718"/>
                  </a:lnTo>
                  <a:lnTo>
                    <a:pt x="0" y="783589"/>
                  </a:lnTo>
                  <a:lnTo>
                    <a:pt x="7983" y="833124"/>
                  </a:lnTo>
                  <a:lnTo>
                    <a:pt x="30219" y="876144"/>
                  </a:lnTo>
                  <a:lnTo>
                    <a:pt x="64136" y="910069"/>
                  </a:lnTo>
                  <a:lnTo>
                    <a:pt x="107159" y="932318"/>
                  </a:lnTo>
                  <a:lnTo>
                    <a:pt x="156718" y="940307"/>
                  </a:lnTo>
                  <a:lnTo>
                    <a:pt x="1179830" y="940307"/>
                  </a:lnTo>
                  <a:lnTo>
                    <a:pt x="1229388" y="932318"/>
                  </a:lnTo>
                  <a:lnTo>
                    <a:pt x="1272411" y="910069"/>
                  </a:lnTo>
                  <a:lnTo>
                    <a:pt x="1306328" y="876144"/>
                  </a:lnTo>
                  <a:lnTo>
                    <a:pt x="1328564" y="833124"/>
                  </a:lnTo>
                  <a:lnTo>
                    <a:pt x="1336548" y="783589"/>
                  </a:lnTo>
                  <a:lnTo>
                    <a:pt x="1336548" y="156718"/>
                  </a:lnTo>
                  <a:lnTo>
                    <a:pt x="1328564" y="107159"/>
                  </a:lnTo>
                  <a:lnTo>
                    <a:pt x="1306328" y="64136"/>
                  </a:lnTo>
                  <a:lnTo>
                    <a:pt x="1272411" y="30219"/>
                  </a:lnTo>
                  <a:lnTo>
                    <a:pt x="1229388" y="7983"/>
                  </a:lnTo>
                  <a:lnTo>
                    <a:pt x="1179830" y="0"/>
                  </a:lnTo>
                  <a:close/>
                </a:path>
              </a:pathLst>
            </a:custGeom>
            <a:solidFill>
              <a:srgbClr val="00AF5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36" name="Google Shape;436;g22370ee1d22_2_49"/>
            <p:cNvSpPr/>
            <p:nvPr/>
          </p:nvSpPr>
          <p:spPr>
            <a:xfrm>
              <a:off x="4836413" y="3298698"/>
              <a:ext cx="1336675" cy="940435"/>
            </a:xfrm>
            <a:custGeom>
              <a:avLst/>
              <a:gdLst/>
              <a:ahLst/>
              <a:cxnLst/>
              <a:rect l="l" t="t" r="r" b="b"/>
              <a:pathLst>
                <a:path w="1336675" h="940435" extrusionOk="0">
                  <a:moveTo>
                    <a:pt x="0" y="156718"/>
                  </a:moveTo>
                  <a:lnTo>
                    <a:pt x="7983" y="107159"/>
                  </a:lnTo>
                  <a:lnTo>
                    <a:pt x="30219" y="64136"/>
                  </a:lnTo>
                  <a:lnTo>
                    <a:pt x="64136" y="30219"/>
                  </a:lnTo>
                  <a:lnTo>
                    <a:pt x="107159" y="7983"/>
                  </a:lnTo>
                  <a:lnTo>
                    <a:pt x="156718" y="0"/>
                  </a:lnTo>
                  <a:lnTo>
                    <a:pt x="1179830" y="0"/>
                  </a:lnTo>
                  <a:lnTo>
                    <a:pt x="1229388" y="7983"/>
                  </a:lnTo>
                  <a:lnTo>
                    <a:pt x="1272411" y="30219"/>
                  </a:lnTo>
                  <a:lnTo>
                    <a:pt x="1306328" y="64136"/>
                  </a:lnTo>
                  <a:lnTo>
                    <a:pt x="1328564" y="107159"/>
                  </a:lnTo>
                  <a:lnTo>
                    <a:pt x="1336548" y="156718"/>
                  </a:lnTo>
                  <a:lnTo>
                    <a:pt x="1336548" y="783589"/>
                  </a:lnTo>
                  <a:lnTo>
                    <a:pt x="1328564" y="833124"/>
                  </a:lnTo>
                  <a:lnTo>
                    <a:pt x="1306328" y="876144"/>
                  </a:lnTo>
                  <a:lnTo>
                    <a:pt x="1272411" y="910069"/>
                  </a:lnTo>
                  <a:lnTo>
                    <a:pt x="1229388" y="932318"/>
                  </a:lnTo>
                  <a:lnTo>
                    <a:pt x="1179830" y="940307"/>
                  </a:lnTo>
                  <a:lnTo>
                    <a:pt x="156718" y="940307"/>
                  </a:lnTo>
                  <a:lnTo>
                    <a:pt x="107159" y="932318"/>
                  </a:lnTo>
                  <a:lnTo>
                    <a:pt x="64136" y="910069"/>
                  </a:lnTo>
                  <a:lnTo>
                    <a:pt x="30219" y="876144"/>
                  </a:lnTo>
                  <a:lnTo>
                    <a:pt x="7983" y="833124"/>
                  </a:lnTo>
                  <a:lnTo>
                    <a:pt x="0" y="783589"/>
                  </a:lnTo>
                  <a:lnTo>
                    <a:pt x="0" y="156718"/>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37" name="Google Shape;437;g22370ee1d22_2_49"/>
          <p:cNvSpPr txBox="1"/>
          <p:nvPr/>
        </p:nvSpPr>
        <p:spPr>
          <a:xfrm>
            <a:off x="5076190" y="3537330"/>
            <a:ext cx="857885" cy="453390"/>
          </a:xfrm>
          <a:prstGeom prst="rect">
            <a:avLst/>
          </a:prstGeom>
          <a:noFill/>
          <a:ln>
            <a:noFill/>
          </a:ln>
        </p:spPr>
        <p:txBody>
          <a:bodyPr spcFirstLastPara="1" wrap="square" lIns="0" tIns="12700" rIns="0" bIns="0" anchor="t" anchorCtr="0">
            <a:spAutoFit/>
          </a:bodyPr>
          <a:lstStyle/>
          <a:p>
            <a:pPr marL="116204" marR="5080" lvl="0" indent="-104138" algn="l" rtl="0">
              <a:lnSpc>
                <a:spcPct val="100000"/>
              </a:lnSpc>
              <a:spcBef>
                <a:spcPts val="0"/>
              </a:spcBef>
              <a:spcAft>
                <a:spcPts val="0"/>
              </a:spcAft>
              <a:buNone/>
            </a:pPr>
            <a:r>
              <a:rPr lang="es-AR" sz="1400">
                <a:solidFill>
                  <a:srgbClr val="FFFFFF"/>
                </a:solidFill>
                <a:latin typeface="Arial"/>
                <a:ea typeface="Arial"/>
                <a:cs typeface="Arial"/>
                <a:sym typeface="Arial"/>
              </a:rPr>
              <a:t>Verdadero  Positivo</a:t>
            </a:r>
            <a:endParaRPr sz="1400">
              <a:latin typeface="Arial"/>
              <a:ea typeface="Arial"/>
              <a:cs typeface="Arial"/>
              <a:sym typeface="Arial"/>
            </a:endParaRPr>
          </a:p>
        </p:txBody>
      </p:sp>
      <p:grpSp>
        <p:nvGrpSpPr>
          <p:cNvPr id="438" name="Google Shape;438;g22370ee1d22_2_49"/>
          <p:cNvGrpSpPr/>
          <p:nvPr/>
        </p:nvGrpSpPr>
        <p:grpSpPr>
          <a:xfrm>
            <a:off x="3309365" y="3298698"/>
            <a:ext cx="1335405" cy="940435"/>
            <a:chOff x="3309365" y="3298698"/>
            <a:chExt cx="1335405" cy="940435"/>
          </a:xfrm>
        </p:grpSpPr>
        <p:sp>
          <p:nvSpPr>
            <p:cNvPr id="439" name="Google Shape;439;g22370ee1d22_2_49"/>
            <p:cNvSpPr/>
            <p:nvPr/>
          </p:nvSpPr>
          <p:spPr>
            <a:xfrm>
              <a:off x="3309365" y="3298698"/>
              <a:ext cx="1335405" cy="940435"/>
            </a:xfrm>
            <a:custGeom>
              <a:avLst/>
              <a:gdLst/>
              <a:ahLst/>
              <a:cxnLst/>
              <a:rect l="l" t="t" r="r" b="b"/>
              <a:pathLst>
                <a:path w="1335404" h="940435" extrusionOk="0">
                  <a:moveTo>
                    <a:pt x="1178306" y="0"/>
                  </a:moveTo>
                  <a:lnTo>
                    <a:pt x="156718" y="0"/>
                  </a:lnTo>
                  <a:lnTo>
                    <a:pt x="107159" y="7983"/>
                  </a:lnTo>
                  <a:lnTo>
                    <a:pt x="64136" y="30219"/>
                  </a:lnTo>
                  <a:lnTo>
                    <a:pt x="30219" y="64136"/>
                  </a:lnTo>
                  <a:lnTo>
                    <a:pt x="7983" y="107159"/>
                  </a:lnTo>
                  <a:lnTo>
                    <a:pt x="0" y="156718"/>
                  </a:lnTo>
                  <a:lnTo>
                    <a:pt x="0" y="783589"/>
                  </a:lnTo>
                  <a:lnTo>
                    <a:pt x="7983" y="833124"/>
                  </a:lnTo>
                  <a:lnTo>
                    <a:pt x="30219" y="876144"/>
                  </a:lnTo>
                  <a:lnTo>
                    <a:pt x="64136" y="910069"/>
                  </a:lnTo>
                  <a:lnTo>
                    <a:pt x="107159" y="932318"/>
                  </a:lnTo>
                  <a:lnTo>
                    <a:pt x="156718" y="940307"/>
                  </a:lnTo>
                  <a:lnTo>
                    <a:pt x="1178306" y="940307"/>
                  </a:lnTo>
                  <a:lnTo>
                    <a:pt x="1227864" y="932318"/>
                  </a:lnTo>
                  <a:lnTo>
                    <a:pt x="1270887" y="910069"/>
                  </a:lnTo>
                  <a:lnTo>
                    <a:pt x="1304804" y="876144"/>
                  </a:lnTo>
                  <a:lnTo>
                    <a:pt x="1327040" y="833124"/>
                  </a:lnTo>
                  <a:lnTo>
                    <a:pt x="1335024" y="783589"/>
                  </a:lnTo>
                  <a:lnTo>
                    <a:pt x="1335024" y="156718"/>
                  </a:lnTo>
                  <a:lnTo>
                    <a:pt x="1327040" y="107159"/>
                  </a:lnTo>
                  <a:lnTo>
                    <a:pt x="1304804" y="64136"/>
                  </a:lnTo>
                  <a:lnTo>
                    <a:pt x="1270887" y="30219"/>
                  </a:lnTo>
                  <a:lnTo>
                    <a:pt x="1227864" y="7983"/>
                  </a:lnTo>
                  <a:lnTo>
                    <a:pt x="1178306"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0" name="Google Shape;440;g22370ee1d22_2_49"/>
            <p:cNvSpPr/>
            <p:nvPr/>
          </p:nvSpPr>
          <p:spPr>
            <a:xfrm>
              <a:off x="3309365" y="3298698"/>
              <a:ext cx="1335405" cy="940435"/>
            </a:xfrm>
            <a:custGeom>
              <a:avLst/>
              <a:gdLst/>
              <a:ahLst/>
              <a:cxnLst/>
              <a:rect l="l" t="t" r="r" b="b"/>
              <a:pathLst>
                <a:path w="1335404" h="940435" extrusionOk="0">
                  <a:moveTo>
                    <a:pt x="0" y="156718"/>
                  </a:moveTo>
                  <a:lnTo>
                    <a:pt x="7983" y="107159"/>
                  </a:lnTo>
                  <a:lnTo>
                    <a:pt x="30219" y="64136"/>
                  </a:lnTo>
                  <a:lnTo>
                    <a:pt x="64136" y="30219"/>
                  </a:lnTo>
                  <a:lnTo>
                    <a:pt x="107159" y="7983"/>
                  </a:lnTo>
                  <a:lnTo>
                    <a:pt x="156718" y="0"/>
                  </a:lnTo>
                  <a:lnTo>
                    <a:pt x="1178306" y="0"/>
                  </a:lnTo>
                  <a:lnTo>
                    <a:pt x="1227864" y="7983"/>
                  </a:lnTo>
                  <a:lnTo>
                    <a:pt x="1270887" y="30219"/>
                  </a:lnTo>
                  <a:lnTo>
                    <a:pt x="1304804" y="64136"/>
                  </a:lnTo>
                  <a:lnTo>
                    <a:pt x="1327040" y="107159"/>
                  </a:lnTo>
                  <a:lnTo>
                    <a:pt x="1335024" y="156718"/>
                  </a:lnTo>
                  <a:lnTo>
                    <a:pt x="1335024" y="783589"/>
                  </a:lnTo>
                  <a:lnTo>
                    <a:pt x="1327040" y="833124"/>
                  </a:lnTo>
                  <a:lnTo>
                    <a:pt x="1304804" y="876144"/>
                  </a:lnTo>
                  <a:lnTo>
                    <a:pt x="1270887" y="910069"/>
                  </a:lnTo>
                  <a:lnTo>
                    <a:pt x="1227864" y="932318"/>
                  </a:lnTo>
                  <a:lnTo>
                    <a:pt x="1178306" y="940307"/>
                  </a:lnTo>
                  <a:lnTo>
                    <a:pt x="156718" y="940307"/>
                  </a:lnTo>
                  <a:lnTo>
                    <a:pt x="107159" y="932318"/>
                  </a:lnTo>
                  <a:lnTo>
                    <a:pt x="64136" y="910069"/>
                  </a:lnTo>
                  <a:lnTo>
                    <a:pt x="30219" y="876144"/>
                  </a:lnTo>
                  <a:lnTo>
                    <a:pt x="7983" y="833124"/>
                  </a:lnTo>
                  <a:lnTo>
                    <a:pt x="0" y="783589"/>
                  </a:lnTo>
                  <a:lnTo>
                    <a:pt x="0" y="156718"/>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41" name="Google Shape;441;g22370ee1d22_2_49"/>
          <p:cNvSpPr txBox="1"/>
          <p:nvPr/>
        </p:nvSpPr>
        <p:spPr>
          <a:xfrm>
            <a:off x="3614165" y="3537330"/>
            <a:ext cx="727075" cy="453390"/>
          </a:xfrm>
          <a:prstGeom prst="rect">
            <a:avLst/>
          </a:prstGeom>
          <a:noFill/>
          <a:ln>
            <a:noFill/>
          </a:ln>
        </p:spPr>
        <p:txBody>
          <a:bodyPr spcFirstLastPara="1" wrap="square" lIns="0" tIns="12700" rIns="0" bIns="0" anchor="t" anchorCtr="0">
            <a:spAutoFit/>
          </a:bodyPr>
          <a:lstStyle/>
          <a:p>
            <a:pPr marL="12700" marR="5080" lvl="0" indent="132080" algn="l" rtl="0">
              <a:lnSpc>
                <a:spcPct val="100000"/>
              </a:lnSpc>
              <a:spcBef>
                <a:spcPts val="0"/>
              </a:spcBef>
              <a:spcAft>
                <a:spcPts val="0"/>
              </a:spcAft>
              <a:buNone/>
            </a:pPr>
            <a:r>
              <a:rPr lang="es-AR" sz="1400">
                <a:solidFill>
                  <a:srgbClr val="FFFFFF"/>
                </a:solidFill>
                <a:latin typeface="Arial"/>
                <a:ea typeface="Arial"/>
                <a:cs typeface="Arial"/>
                <a:sym typeface="Arial"/>
              </a:rPr>
              <a:t>Falso  Negativo</a:t>
            </a:r>
            <a:endParaRPr sz="1400">
              <a:latin typeface="Arial"/>
              <a:ea typeface="Arial"/>
              <a:cs typeface="Arial"/>
              <a:sym typeface="Arial"/>
            </a:endParaRPr>
          </a:p>
        </p:txBody>
      </p:sp>
      <p:grpSp>
        <p:nvGrpSpPr>
          <p:cNvPr id="442" name="Google Shape;442;g22370ee1d22_2_49"/>
          <p:cNvGrpSpPr/>
          <p:nvPr/>
        </p:nvGrpSpPr>
        <p:grpSpPr>
          <a:xfrm>
            <a:off x="2602230" y="2638805"/>
            <a:ext cx="407034" cy="1148080"/>
            <a:chOff x="2602230" y="2638805"/>
            <a:chExt cx="407034" cy="1148080"/>
          </a:xfrm>
        </p:grpSpPr>
        <p:sp>
          <p:nvSpPr>
            <p:cNvPr id="443" name="Google Shape;443;g22370ee1d22_2_49"/>
            <p:cNvSpPr/>
            <p:nvPr/>
          </p:nvSpPr>
          <p:spPr>
            <a:xfrm>
              <a:off x="2602230" y="2638805"/>
              <a:ext cx="407034" cy="1148080"/>
            </a:xfrm>
            <a:custGeom>
              <a:avLst/>
              <a:gdLst/>
              <a:ahLst/>
              <a:cxnLst/>
              <a:rect l="l" t="t" r="r" b="b"/>
              <a:pathLst>
                <a:path w="407035" h="1148079" extrusionOk="0">
                  <a:moveTo>
                    <a:pt x="339089" y="0"/>
                  </a:moveTo>
                  <a:lnTo>
                    <a:pt x="67818" y="0"/>
                  </a:lnTo>
                  <a:lnTo>
                    <a:pt x="41415" y="5328"/>
                  </a:lnTo>
                  <a:lnTo>
                    <a:pt x="19859" y="19859"/>
                  </a:lnTo>
                  <a:lnTo>
                    <a:pt x="5328" y="41415"/>
                  </a:lnTo>
                  <a:lnTo>
                    <a:pt x="0" y="67818"/>
                  </a:lnTo>
                  <a:lnTo>
                    <a:pt x="0" y="1079754"/>
                  </a:lnTo>
                  <a:lnTo>
                    <a:pt x="5328" y="1106156"/>
                  </a:lnTo>
                  <a:lnTo>
                    <a:pt x="19859" y="1127712"/>
                  </a:lnTo>
                  <a:lnTo>
                    <a:pt x="41415" y="1142243"/>
                  </a:lnTo>
                  <a:lnTo>
                    <a:pt x="67818" y="1147572"/>
                  </a:lnTo>
                  <a:lnTo>
                    <a:pt x="339089" y="1147572"/>
                  </a:lnTo>
                  <a:lnTo>
                    <a:pt x="365492" y="1142243"/>
                  </a:lnTo>
                  <a:lnTo>
                    <a:pt x="387048" y="1127712"/>
                  </a:lnTo>
                  <a:lnTo>
                    <a:pt x="401579" y="1106156"/>
                  </a:lnTo>
                  <a:lnTo>
                    <a:pt x="406907" y="1079754"/>
                  </a:lnTo>
                  <a:lnTo>
                    <a:pt x="406907" y="67818"/>
                  </a:lnTo>
                  <a:lnTo>
                    <a:pt x="401579" y="41415"/>
                  </a:lnTo>
                  <a:lnTo>
                    <a:pt x="387048" y="19859"/>
                  </a:lnTo>
                  <a:lnTo>
                    <a:pt x="365492" y="5328"/>
                  </a:lnTo>
                  <a:lnTo>
                    <a:pt x="339089" y="0"/>
                  </a:lnTo>
                  <a:close/>
                </a:path>
              </a:pathLst>
            </a:custGeom>
            <a:solidFill>
              <a:srgbClr val="4966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4" name="Google Shape;444;g22370ee1d22_2_49"/>
            <p:cNvSpPr/>
            <p:nvPr/>
          </p:nvSpPr>
          <p:spPr>
            <a:xfrm>
              <a:off x="2602230" y="2638805"/>
              <a:ext cx="407034" cy="1148080"/>
            </a:xfrm>
            <a:custGeom>
              <a:avLst/>
              <a:gdLst/>
              <a:ahLst/>
              <a:cxnLst/>
              <a:rect l="l" t="t" r="r" b="b"/>
              <a:pathLst>
                <a:path w="407035" h="1148079" extrusionOk="0">
                  <a:moveTo>
                    <a:pt x="67818" y="1147572"/>
                  </a:moveTo>
                  <a:lnTo>
                    <a:pt x="41415" y="1142243"/>
                  </a:lnTo>
                  <a:lnTo>
                    <a:pt x="19859" y="1127712"/>
                  </a:lnTo>
                  <a:lnTo>
                    <a:pt x="5328" y="1106156"/>
                  </a:lnTo>
                  <a:lnTo>
                    <a:pt x="0" y="1079754"/>
                  </a:lnTo>
                  <a:lnTo>
                    <a:pt x="0" y="67818"/>
                  </a:lnTo>
                  <a:lnTo>
                    <a:pt x="5328" y="41415"/>
                  </a:lnTo>
                  <a:lnTo>
                    <a:pt x="19859" y="19859"/>
                  </a:lnTo>
                  <a:lnTo>
                    <a:pt x="41415" y="5328"/>
                  </a:lnTo>
                  <a:lnTo>
                    <a:pt x="67818" y="0"/>
                  </a:lnTo>
                  <a:lnTo>
                    <a:pt x="339089" y="0"/>
                  </a:lnTo>
                  <a:lnTo>
                    <a:pt x="365492" y="5328"/>
                  </a:lnTo>
                  <a:lnTo>
                    <a:pt x="387048" y="19859"/>
                  </a:lnTo>
                  <a:lnTo>
                    <a:pt x="401579" y="41415"/>
                  </a:lnTo>
                  <a:lnTo>
                    <a:pt x="406907" y="67818"/>
                  </a:lnTo>
                  <a:lnTo>
                    <a:pt x="406907" y="1079754"/>
                  </a:lnTo>
                  <a:lnTo>
                    <a:pt x="401579" y="1106156"/>
                  </a:lnTo>
                  <a:lnTo>
                    <a:pt x="387048" y="1127712"/>
                  </a:lnTo>
                  <a:lnTo>
                    <a:pt x="365492" y="1142243"/>
                  </a:lnTo>
                  <a:lnTo>
                    <a:pt x="339089" y="1147572"/>
                  </a:lnTo>
                  <a:lnTo>
                    <a:pt x="67818" y="1147572"/>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45" name="Google Shape;445;g22370ee1d22_2_49"/>
          <p:cNvSpPr txBox="1"/>
          <p:nvPr/>
        </p:nvSpPr>
        <p:spPr>
          <a:xfrm rot="-5400000">
            <a:off x="2398353" y="2611754"/>
            <a:ext cx="1094740" cy="651510"/>
          </a:xfrm>
          <a:prstGeom prst="rect">
            <a:avLst/>
          </a:prstGeom>
          <a:noFill/>
          <a:ln>
            <a:noFill/>
          </a:ln>
        </p:spPr>
        <p:txBody>
          <a:bodyPr spcFirstLastPara="1" wrap="square" lIns="0" tIns="4425" rIns="0" bIns="0" anchor="t" anchorCtr="0">
            <a:spAutoFit/>
          </a:bodyPr>
          <a:lstStyle/>
          <a:p>
            <a:pPr marL="33655" marR="555625" lvl="0" indent="-21590" algn="l" rtl="0">
              <a:lnSpc>
                <a:spcPct val="120000"/>
              </a:lnSpc>
              <a:spcBef>
                <a:spcPts val="0"/>
              </a:spcBef>
              <a:spcAft>
                <a:spcPts val="0"/>
              </a:spcAft>
              <a:buNone/>
            </a:pPr>
            <a:r>
              <a:rPr lang="es-AR" sz="1200">
                <a:solidFill>
                  <a:srgbClr val="FFFFFF"/>
                </a:solidFill>
                <a:latin typeface="Arial"/>
                <a:ea typeface="Arial"/>
                <a:cs typeface="Arial"/>
                <a:sym typeface="Arial"/>
              </a:rPr>
              <a:t>Valores  Reales</a:t>
            </a:r>
            <a:endParaRPr sz="1200">
              <a:latin typeface="Arial"/>
              <a:ea typeface="Arial"/>
              <a:cs typeface="Arial"/>
              <a:sym typeface="Arial"/>
            </a:endParaRPr>
          </a:p>
          <a:p>
            <a:pPr marL="481330" marR="0" lvl="0" indent="0" algn="l" rtl="0">
              <a:lnSpc>
                <a:spcPct val="100000"/>
              </a:lnSpc>
              <a:spcBef>
                <a:spcPts val="655"/>
              </a:spcBef>
              <a:spcAft>
                <a:spcPts val="0"/>
              </a:spcAft>
              <a:buNone/>
            </a:pPr>
            <a:r>
              <a:rPr lang="es-AR" sz="1200">
                <a:latin typeface="Arial"/>
                <a:ea typeface="Arial"/>
                <a:cs typeface="Arial"/>
                <a:sym typeface="Arial"/>
              </a:rPr>
              <a:t>Negativo</a:t>
            </a:r>
            <a:endParaRPr sz="1200">
              <a:latin typeface="Arial"/>
              <a:ea typeface="Arial"/>
              <a:cs typeface="Arial"/>
              <a:sym typeface="Arial"/>
            </a:endParaRPr>
          </a:p>
        </p:txBody>
      </p:sp>
      <p:grpSp>
        <p:nvGrpSpPr>
          <p:cNvPr id="446" name="Google Shape;446;g22370ee1d22_2_49"/>
          <p:cNvGrpSpPr/>
          <p:nvPr/>
        </p:nvGrpSpPr>
        <p:grpSpPr>
          <a:xfrm>
            <a:off x="4121657" y="1610106"/>
            <a:ext cx="1336675" cy="375285"/>
            <a:chOff x="4121657" y="1610106"/>
            <a:chExt cx="1336675" cy="375285"/>
          </a:xfrm>
        </p:grpSpPr>
        <p:sp>
          <p:nvSpPr>
            <p:cNvPr id="447" name="Google Shape;447;g22370ee1d22_2_49"/>
            <p:cNvSpPr/>
            <p:nvPr/>
          </p:nvSpPr>
          <p:spPr>
            <a:xfrm>
              <a:off x="4121657" y="1610106"/>
              <a:ext cx="1336675" cy="375285"/>
            </a:xfrm>
            <a:custGeom>
              <a:avLst/>
              <a:gdLst/>
              <a:ahLst/>
              <a:cxnLst/>
              <a:rect l="l" t="t" r="r" b="b"/>
              <a:pathLst>
                <a:path w="1336675" h="375285" extrusionOk="0">
                  <a:moveTo>
                    <a:pt x="1274064" y="0"/>
                  </a:moveTo>
                  <a:lnTo>
                    <a:pt x="62483" y="0"/>
                  </a:lnTo>
                  <a:lnTo>
                    <a:pt x="38147" y="4905"/>
                  </a:lnTo>
                  <a:lnTo>
                    <a:pt x="18287" y="18287"/>
                  </a:lnTo>
                  <a:lnTo>
                    <a:pt x="4905" y="38147"/>
                  </a:lnTo>
                  <a:lnTo>
                    <a:pt x="0" y="62484"/>
                  </a:lnTo>
                  <a:lnTo>
                    <a:pt x="0" y="312420"/>
                  </a:lnTo>
                  <a:lnTo>
                    <a:pt x="4905" y="336756"/>
                  </a:lnTo>
                  <a:lnTo>
                    <a:pt x="18287" y="356616"/>
                  </a:lnTo>
                  <a:lnTo>
                    <a:pt x="38147" y="369998"/>
                  </a:lnTo>
                  <a:lnTo>
                    <a:pt x="62483" y="374904"/>
                  </a:lnTo>
                  <a:lnTo>
                    <a:pt x="1274064" y="374904"/>
                  </a:lnTo>
                  <a:lnTo>
                    <a:pt x="1298400" y="369998"/>
                  </a:lnTo>
                  <a:lnTo>
                    <a:pt x="1318259" y="356616"/>
                  </a:lnTo>
                  <a:lnTo>
                    <a:pt x="1331642" y="336756"/>
                  </a:lnTo>
                  <a:lnTo>
                    <a:pt x="1336547" y="312420"/>
                  </a:lnTo>
                  <a:lnTo>
                    <a:pt x="1336547" y="62484"/>
                  </a:lnTo>
                  <a:lnTo>
                    <a:pt x="1331642" y="38147"/>
                  </a:lnTo>
                  <a:lnTo>
                    <a:pt x="1318259" y="18288"/>
                  </a:lnTo>
                  <a:lnTo>
                    <a:pt x="1298400" y="4905"/>
                  </a:lnTo>
                  <a:lnTo>
                    <a:pt x="1274064" y="0"/>
                  </a:lnTo>
                  <a:close/>
                </a:path>
              </a:pathLst>
            </a:custGeom>
            <a:solidFill>
              <a:srgbClr val="4966A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8" name="Google Shape;448;g22370ee1d22_2_49"/>
            <p:cNvSpPr/>
            <p:nvPr/>
          </p:nvSpPr>
          <p:spPr>
            <a:xfrm>
              <a:off x="4121657" y="1610106"/>
              <a:ext cx="1336675" cy="375285"/>
            </a:xfrm>
            <a:custGeom>
              <a:avLst/>
              <a:gdLst/>
              <a:ahLst/>
              <a:cxnLst/>
              <a:rect l="l" t="t" r="r" b="b"/>
              <a:pathLst>
                <a:path w="1336675" h="375285" extrusionOk="0">
                  <a:moveTo>
                    <a:pt x="0" y="62484"/>
                  </a:moveTo>
                  <a:lnTo>
                    <a:pt x="4905" y="38147"/>
                  </a:lnTo>
                  <a:lnTo>
                    <a:pt x="18287" y="18287"/>
                  </a:lnTo>
                  <a:lnTo>
                    <a:pt x="38147" y="4905"/>
                  </a:lnTo>
                  <a:lnTo>
                    <a:pt x="62483" y="0"/>
                  </a:lnTo>
                  <a:lnTo>
                    <a:pt x="1274064" y="0"/>
                  </a:lnTo>
                  <a:lnTo>
                    <a:pt x="1298400" y="4905"/>
                  </a:lnTo>
                  <a:lnTo>
                    <a:pt x="1318259" y="18288"/>
                  </a:lnTo>
                  <a:lnTo>
                    <a:pt x="1331642" y="38147"/>
                  </a:lnTo>
                  <a:lnTo>
                    <a:pt x="1336547" y="62484"/>
                  </a:lnTo>
                  <a:lnTo>
                    <a:pt x="1336547" y="312420"/>
                  </a:lnTo>
                  <a:lnTo>
                    <a:pt x="1331642" y="336756"/>
                  </a:lnTo>
                  <a:lnTo>
                    <a:pt x="1318259" y="356616"/>
                  </a:lnTo>
                  <a:lnTo>
                    <a:pt x="1298400" y="369998"/>
                  </a:lnTo>
                  <a:lnTo>
                    <a:pt x="1274064" y="374904"/>
                  </a:lnTo>
                  <a:lnTo>
                    <a:pt x="62483" y="374904"/>
                  </a:lnTo>
                  <a:lnTo>
                    <a:pt x="38147" y="369998"/>
                  </a:lnTo>
                  <a:lnTo>
                    <a:pt x="18287" y="356616"/>
                  </a:lnTo>
                  <a:lnTo>
                    <a:pt x="4905" y="336756"/>
                  </a:lnTo>
                  <a:lnTo>
                    <a:pt x="0" y="312420"/>
                  </a:lnTo>
                  <a:lnTo>
                    <a:pt x="0" y="62484"/>
                  </a:lnTo>
                  <a:close/>
                </a:path>
              </a:pathLst>
            </a:custGeom>
            <a:noFill/>
            <a:ln w="25900" cap="flat" cmpd="sng">
              <a:solidFill>
                <a:srgbClr val="34487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49" name="Google Shape;449;g22370ee1d22_2_49"/>
          <p:cNvSpPr txBox="1">
            <a:spLocks noGrp="1"/>
          </p:cNvSpPr>
          <p:nvPr>
            <p:ph type="body" idx="1"/>
          </p:nvPr>
        </p:nvSpPr>
        <p:spPr>
          <a:xfrm>
            <a:off x="183895" y="861136"/>
            <a:ext cx="7336790" cy="112776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s-AR"/>
              <a:t>Matriz de Confusión: Es la representación matricial de los resultados de las</a:t>
            </a:r>
            <a:endParaRPr/>
          </a:p>
          <a:p>
            <a:pPr marL="12700" lvl="0" indent="0" algn="l" rtl="0">
              <a:lnSpc>
                <a:spcPct val="100000"/>
              </a:lnSpc>
              <a:spcBef>
                <a:spcPts val="5"/>
              </a:spcBef>
              <a:spcAft>
                <a:spcPts val="0"/>
              </a:spcAft>
              <a:buNone/>
            </a:pPr>
            <a:r>
              <a:rPr lang="es-AR"/>
              <a:t>predicciones de cualquier análisis binario.</a:t>
            </a:r>
            <a:endParaRPr/>
          </a:p>
          <a:p>
            <a:pPr marL="0" lvl="0" indent="0" algn="l" rtl="0">
              <a:lnSpc>
                <a:spcPct val="100000"/>
              </a:lnSpc>
              <a:spcBef>
                <a:spcPts val="0"/>
              </a:spcBef>
              <a:spcAft>
                <a:spcPts val="0"/>
              </a:spcAft>
              <a:buNone/>
            </a:pPr>
            <a:endParaRPr sz="1700"/>
          </a:p>
          <a:p>
            <a:pPr marL="4264660" marR="2384425" lvl="0" indent="80645" algn="l" rtl="0">
              <a:lnSpc>
                <a:spcPct val="100000"/>
              </a:lnSpc>
              <a:spcBef>
                <a:spcPts val="0"/>
              </a:spcBef>
              <a:spcAft>
                <a:spcPts val="0"/>
              </a:spcAft>
              <a:buNone/>
            </a:pPr>
            <a:r>
              <a:rPr lang="es-AR" sz="1200" b="0" i="0">
                <a:solidFill>
                  <a:srgbClr val="FFFFFF"/>
                </a:solidFill>
                <a:latin typeface="Arial"/>
                <a:ea typeface="Arial"/>
                <a:cs typeface="Arial"/>
                <a:sym typeface="Arial"/>
              </a:rPr>
              <a:t>Valores  Predichos</a:t>
            </a:r>
            <a:endParaRPr sz="1200">
              <a:latin typeface="Arial"/>
              <a:ea typeface="Arial"/>
              <a:cs typeface="Arial"/>
              <a:sym typeface="Arial"/>
            </a:endParaRPr>
          </a:p>
        </p:txBody>
      </p:sp>
      <p:sp>
        <p:nvSpPr>
          <p:cNvPr id="450" name="Google Shape;450;g22370ee1d22_2_49"/>
          <p:cNvSpPr txBox="1"/>
          <p:nvPr/>
        </p:nvSpPr>
        <p:spPr>
          <a:xfrm>
            <a:off x="3644900" y="1998726"/>
            <a:ext cx="62547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AR" sz="1200">
                <a:latin typeface="Arial"/>
                <a:ea typeface="Arial"/>
                <a:cs typeface="Arial"/>
                <a:sym typeface="Arial"/>
              </a:rPr>
              <a:t>Negativo</a:t>
            </a:r>
            <a:endParaRPr sz="1200">
              <a:latin typeface="Arial"/>
              <a:ea typeface="Arial"/>
              <a:cs typeface="Arial"/>
              <a:sym typeface="Arial"/>
            </a:endParaRPr>
          </a:p>
        </p:txBody>
      </p:sp>
      <p:sp>
        <p:nvSpPr>
          <p:cNvPr id="451" name="Google Shape;451;g22370ee1d22_2_49"/>
          <p:cNvSpPr txBox="1"/>
          <p:nvPr/>
        </p:nvSpPr>
        <p:spPr>
          <a:xfrm>
            <a:off x="5172202" y="1979422"/>
            <a:ext cx="558165" cy="20827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AR" sz="1200">
                <a:latin typeface="Arial"/>
                <a:ea typeface="Arial"/>
                <a:cs typeface="Arial"/>
                <a:sym typeface="Arial"/>
              </a:rPr>
              <a:t>Positivo</a:t>
            </a:r>
            <a:endParaRPr sz="1200">
              <a:latin typeface="Arial"/>
              <a:ea typeface="Arial"/>
              <a:cs typeface="Arial"/>
              <a:sym typeface="Arial"/>
            </a:endParaRPr>
          </a:p>
        </p:txBody>
      </p:sp>
      <p:sp>
        <p:nvSpPr>
          <p:cNvPr id="452" name="Google Shape;452;g22370ee1d22_2_49"/>
          <p:cNvSpPr txBox="1"/>
          <p:nvPr/>
        </p:nvSpPr>
        <p:spPr>
          <a:xfrm rot="-5400000">
            <a:off x="2894098" y="3725304"/>
            <a:ext cx="558800" cy="196215"/>
          </a:xfrm>
          <a:prstGeom prst="rect">
            <a:avLst/>
          </a:prstGeom>
          <a:noFill/>
          <a:ln>
            <a:noFill/>
          </a:ln>
        </p:spPr>
        <p:txBody>
          <a:bodyPr spcFirstLastPara="1" wrap="square" lIns="0" tIns="0" rIns="0" bIns="0" anchor="t" anchorCtr="0">
            <a:spAutoFit/>
          </a:bodyPr>
          <a:lstStyle/>
          <a:p>
            <a:pPr marL="12700" marR="0" lvl="0" indent="0" algn="l" rtl="0">
              <a:lnSpc>
                <a:spcPct val="118750"/>
              </a:lnSpc>
              <a:spcBef>
                <a:spcPts val="0"/>
              </a:spcBef>
              <a:spcAft>
                <a:spcPts val="0"/>
              </a:spcAft>
              <a:buNone/>
            </a:pPr>
            <a:r>
              <a:rPr lang="es-AR" sz="1200">
                <a:latin typeface="Arial"/>
                <a:ea typeface="Arial"/>
                <a:cs typeface="Arial"/>
                <a:sym typeface="Arial"/>
              </a:rPr>
              <a:t>Positivo</a:t>
            </a:r>
            <a:endParaRPr sz="1200">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2370ee1d22_2_80"/>
          <p:cNvSpPr txBox="1">
            <a:spLocks noGrp="1"/>
          </p:cNvSpPr>
          <p:nvPr>
            <p:ph type="title"/>
          </p:nvPr>
        </p:nvSpPr>
        <p:spPr>
          <a:xfrm>
            <a:off x="1953895" y="0"/>
            <a:ext cx="4453890" cy="721360"/>
          </a:xfrm>
          <a:prstGeom prst="rect">
            <a:avLst/>
          </a:prstGeom>
          <a:noFill/>
          <a:ln>
            <a:noFill/>
          </a:ln>
        </p:spPr>
        <p:txBody>
          <a:bodyPr spcFirstLastPara="1" wrap="square" lIns="0" tIns="12700" rIns="0" bIns="0" anchor="t" anchorCtr="0">
            <a:spAutoFit/>
          </a:bodyPr>
          <a:lstStyle/>
          <a:p>
            <a:pPr marL="0" lvl="0" indent="0" algn="ctr" rtl="0">
              <a:lnSpc>
                <a:spcPct val="114166"/>
              </a:lnSpc>
              <a:spcBef>
                <a:spcPts val="0"/>
              </a:spcBef>
              <a:spcAft>
                <a:spcPts val="0"/>
              </a:spcAft>
              <a:buNone/>
            </a:pPr>
            <a:r>
              <a:rPr lang="es-AR"/>
              <a:t>Métricas para la evaluación de</a:t>
            </a:r>
            <a:endParaRPr/>
          </a:p>
          <a:p>
            <a:pPr marL="0" lvl="0" indent="0" algn="ctr" rtl="0">
              <a:lnSpc>
                <a:spcPct val="114166"/>
              </a:lnSpc>
              <a:spcBef>
                <a:spcPts val="0"/>
              </a:spcBef>
              <a:spcAft>
                <a:spcPts val="0"/>
              </a:spcAft>
              <a:buNone/>
            </a:pPr>
            <a:r>
              <a:rPr lang="es-AR"/>
              <a:t>modelos</a:t>
            </a:r>
            <a:endParaRPr/>
          </a:p>
        </p:txBody>
      </p:sp>
      <p:pic>
        <p:nvPicPr>
          <p:cNvPr id="458" name="Google Shape;458;g22370ee1d22_2_80"/>
          <p:cNvPicPr preferRelativeResize="0"/>
          <p:nvPr/>
        </p:nvPicPr>
        <p:blipFill rotWithShape="1">
          <a:blip r:embed="rId3">
            <a:alphaModFix/>
          </a:blip>
          <a:srcRect/>
          <a:stretch/>
        </p:blipFill>
        <p:spPr>
          <a:xfrm>
            <a:off x="64449" y="67939"/>
            <a:ext cx="1235522" cy="911992"/>
          </a:xfrm>
          <a:prstGeom prst="rect">
            <a:avLst/>
          </a:prstGeom>
          <a:noFill/>
          <a:ln>
            <a:noFill/>
          </a:ln>
        </p:spPr>
      </p:pic>
      <p:sp>
        <p:nvSpPr>
          <p:cNvPr id="459" name="Google Shape;459;g22370ee1d22_2_80"/>
          <p:cNvSpPr txBox="1"/>
          <p:nvPr/>
        </p:nvSpPr>
        <p:spPr>
          <a:xfrm>
            <a:off x="223520" y="1109598"/>
            <a:ext cx="8111490" cy="12446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Exactitud (Accuracy): Número de predicciones correctas hechas sobre el total de la</a:t>
            </a:r>
            <a:endParaRPr sz="160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muestra</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Accuracy = </a:t>
            </a:r>
            <a:r>
              <a:rPr lang="es-AR" sz="1600" b="1" i="1">
                <a:solidFill>
                  <a:srgbClr val="00AF50"/>
                </a:solidFill>
                <a:latin typeface="Arial"/>
                <a:ea typeface="Arial"/>
                <a:cs typeface="Arial"/>
                <a:sym typeface="Arial"/>
              </a:rPr>
              <a:t>VN </a:t>
            </a:r>
            <a:r>
              <a:rPr lang="es-AR" sz="1600" b="1" i="1">
                <a:solidFill>
                  <a:srgbClr val="5C63B7"/>
                </a:solidFill>
                <a:latin typeface="Arial"/>
                <a:ea typeface="Arial"/>
                <a:cs typeface="Arial"/>
                <a:sym typeface="Arial"/>
              </a:rPr>
              <a:t>+ </a:t>
            </a:r>
            <a:r>
              <a:rPr lang="es-AR" sz="1600" b="1" i="1">
                <a:solidFill>
                  <a:srgbClr val="00AF50"/>
                </a:solidFill>
                <a:latin typeface="Arial"/>
                <a:ea typeface="Arial"/>
                <a:cs typeface="Arial"/>
                <a:sym typeface="Arial"/>
              </a:rPr>
              <a:t>VP </a:t>
            </a:r>
            <a:r>
              <a:rPr lang="es-AR" sz="1600" b="1" i="1">
                <a:solidFill>
                  <a:srgbClr val="5C63B7"/>
                </a:solidFill>
                <a:latin typeface="Arial"/>
                <a:ea typeface="Arial"/>
                <a:cs typeface="Arial"/>
                <a:sym typeface="Arial"/>
              </a:rPr>
              <a:t>/ Base Total</a:t>
            </a:r>
            <a:endParaRPr sz="1600">
              <a:latin typeface="Arial"/>
              <a:ea typeface="Arial"/>
              <a:cs typeface="Arial"/>
              <a:sym typeface="Arial"/>
            </a:endParaRPr>
          </a:p>
        </p:txBody>
      </p:sp>
      <p:sp>
        <p:nvSpPr>
          <p:cNvPr id="460" name="Google Shape;460;g22370ee1d22_2_80"/>
          <p:cNvSpPr txBox="1"/>
          <p:nvPr/>
        </p:nvSpPr>
        <p:spPr>
          <a:xfrm>
            <a:off x="223520" y="3060953"/>
            <a:ext cx="708850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La tasa de clasificación errónea es el complemento, es decir: </a:t>
            </a:r>
            <a:r>
              <a:rPr lang="es-AR" sz="1600" b="1" i="1" u="sng">
                <a:solidFill>
                  <a:srgbClr val="5C63B7"/>
                </a:solidFill>
                <a:latin typeface="Arial"/>
                <a:ea typeface="Arial"/>
                <a:cs typeface="Arial"/>
                <a:sym typeface="Arial"/>
              </a:rPr>
              <a:t>1-Accuracy</a:t>
            </a:r>
            <a:endParaRPr sz="16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22370ee1d22_2_87"/>
          <p:cNvSpPr txBox="1">
            <a:spLocks noGrp="1"/>
          </p:cNvSpPr>
          <p:nvPr>
            <p:ph type="title"/>
          </p:nvPr>
        </p:nvSpPr>
        <p:spPr>
          <a:xfrm>
            <a:off x="1953895" y="0"/>
            <a:ext cx="4453890" cy="721360"/>
          </a:xfrm>
          <a:prstGeom prst="rect">
            <a:avLst/>
          </a:prstGeom>
          <a:noFill/>
          <a:ln>
            <a:noFill/>
          </a:ln>
        </p:spPr>
        <p:txBody>
          <a:bodyPr spcFirstLastPara="1" wrap="square" lIns="0" tIns="12700" rIns="0" bIns="0" anchor="t" anchorCtr="0">
            <a:spAutoFit/>
          </a:bodyPr>
          <a:lstStyle/>
          <a:p>
            <a:pPr marL="0" lvl="0" indent="0" algn="ctr" rtl="0">
              <a:lnSpc>
                <a:spcPct val="114166"/>
              </a:lnSpc>
              <a:spcBef>
                <a:spcPts val="0"/>
              </a:spcBef>
              <a:spcAft>
                <a:spcPts val="0"/>
              </a:spcAft>
              <a:buNone/>
            </a:pPr>
            <a:r>
              <a:rPr lang="es-AR"/>
              <a:t>Métricas para la evaluación de</a:t>
            </a:r>
            <a:endParaRPr/>
          </a:p>
          <a:p>
            <a:pPr marL="0" lvl="0" indent="0" algn="ctr" rtl="0">
              <a:lnSpc>
                <a:spcPct val="114166"/>
              </a:lnSpc>
              <a:spcBef>
                <a:spcPts val="0"/>
              </a:spcBef>
              <a:spcAft>
                <a:spcPts val="0"/>
              </a:spcAft>
              <a:buNone/>
            </a:pPr>
            <a:r>
              <a:rPr lang="es-AR"/>
              <a:t>modelos</a:t>
            </a:r>
            <a:endParaRPr/>
          </a:p>
        </p:txBody>
      </p:sp>
      <p:pic>
        <p:nvPicPr>
          <p:cNvPr id="466" name="Google Shape;466;g22370ee1d22_2_87"/>
          <p:cNvPicPr preferRelativeResize="0"/>
          <p:nvPr/>
        </p:nvPicPr>
        <p:blipFill rotWithShape="1">
          <a:blip r:embed="rId3">
            <a:alphaModFix/>
          </a:blip>
          <a:srcRect/>
          <a:stretch/>
        </p:blipFill>
        <p:spPr>
          <a:xfrm>
            <a:off x="64449" y="67939"/>
            <a:ext cx="1235522" cy="911992"/>
          </a:xfrm>
          <a:prstGeom prst="rect">
            <a:avLst/>
          </a:prstGeom>
          <a:noFill/>
          <a:ln>
            <a:noFill/>
          </a:ln>
        </p:spPr>
      </p:pic>
      <p:sp>
        <p:nvSpPr>
          <p:cNvPr id="467" name="Google Shape;467;g22370ee1d22_2_87"/>
          <p:cNvSpPr txBox="1"/>
          <p:nvPr/>
        </p:nvSpPr>
        <p:spPr>
          <a:xfrm>
            <a:off x="223520" y="1109598"/>
            <a:ext cx="8291830" cy="148844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Precisión (Precision): Esta métrica nos medirá la calidad del modelo. En el ejemplo,  nos contestará la pregunta: ¿Qué porcentaje de clientes que vamos a contactar van a  estar interesados?</a:t>
            </a:r>
            <a:endParaRPr sz="16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45"/>
              </a:spcBef>
              <a:spcAft>
                <a:spcPts val="0"/>
              </a:spcAft>
              <a:buNone/>
            </a:pPr>
            <a:endParaRPr sz="150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Precision = VP / (VP+FP)</a:t>
            </a:r>
            <a:endParaRPr sz="1600">
              <a:latin typeface="Arial"/>
              <a:ea typeface="Arial"/>
              <a:cs typeface="Arial"/>
              <a:sym typeface="Arial"/>
            </a:endParaRPr>
          </a:p>
        </p:txBody>
      </p:sp>
      <p:grpSp>
        <p:nvGrpSpPr>
          <p:cNvPr id="468" name="Google Shape;468;g22370ee1d22_2_87"/>
          <p:cNvGrpSpPr/>
          <p:nvPr/>
        </p:nvGrpSpPr>
        <p:grpSpPr>
          <a:xfrm>
            <a:off x="3593608" y="2282189"/>
            <a:ext cx="3212322" cy="2801620"/>
            <a:chOff x="3593608" y="2282189"/>
            <a:chExt cx="3212322" cy="2801620"/>
          </a:xfrm>
        </p:grpSpPr>
        <p:pic>
          <p:nvPicPr>
            <p:cNvPr id="469" name="Google Shape;469;g22370ee1d22_2_87"/>
            <p:cNvPicPr preferRelativeResize="0"/>
            <p:nvPr/>
          </p:nvPicPr>
          <p:blipFill rotWithShape="1">
            <a:blip r:embed="rId3">
              <a:alphaModFix/>
            </a:blip>
            <a:srcRect/>
            <a:stretch/>
          </p:blipFill>
          <p:spPr>
            <a:xfrm>
              <a:off x="3593608" y="2450624"/>
              <a:ext cx="3171427" cy="2340831"/>
            </a:xfrm>
            <a:prstGeom prst="rect">
              <a:avLst/>
            </a:prstGeom>
            <a:noFill/>
            <a:ln>
              <a:noFill/>
            </a:ln>
          </p:spPr>
        </p:pic>
        <p:sp>
          <p:nvSpPr>
            <p:cNvPr id="470" name="Google Shape;470;g22370ee1d22_2_87"/>
            <p:cNvSpPr/>
            <p:nvPr/>
          </p:nvSpPr>
          <p:spPr>
            <a:xfrm>
              <a:off x="5528310" y="2282189"/>
              <a:ext cx="1277620" cy="2801620"/>
            </a:xfrm>
            <a:custGeom>
              <a:avLst/>
              <a:gdLst/>
              <a:ahLst/>
              <a:cxnLst/>
              <a:rect l="l" t="t" r="r" b="b"/>
              <a:pathLst>
                <a:path w="1277620" h="2801620" extrusionOk="0">
                  <a:moveTo>
                    <a:pt x="0" y="212852"/>
                  </a:moveTo>
                  <a:lnTo>
                    <a:pt x="5619" y="164032"/>
                  </a:lnTo>
                  <a:lnTo>
                    <a:pt x="21626" y="119224"/>
                  </a:lnTo>
                  <a:lnTo>
                    <a:pt x="46746" y="79704"/>
                  </a:lnTo>
                  <a:lnTo>
                    <a:pt x="79704" y="46746"/>
                  </a:lnTo>
                  <a:lnTo>
                    <a:pt x="119224" y="21626"/>
                  </a:lnTo>
                  <a:lnTo>
                    <a:pt x="164032" y="5619"/>
                  </a:lnTo>
                  <a:lnTo>
                    <a:pt x="212851" y="0"/>
                  </a:lnTo>
                  <a:lnTo>
                    <a:pt x="1064260" y="0"/>
                  </a:lnTo>
                  <a:lnTo>
                    <a:pt x="1113079" y="5619"/>
                  </a:lnTo>
                  <a:lnTo>
                    <a:pt x="1157887" y="21626"/>
                  </a:lnTo>
                  <a:lnTo>
                    <a:pt x="1197407" y="46746"/>
                  </a:lnTo>
                  <a:lnTo>
                    <a:pt x="1230365" y="79704"/>
                  </a:lnTo>
                  <a:lnTo>
                    <a:pt x="1255485" y="119224"/>
                  </a:lnTo>
                  <a:lnTo>
                    <a:pt x="1271492" y="164032"/>
                  </a:lnTo>
                  <a:lnTo>
                    <a:pt x="1277112" y="212852"/>
                  </a:lnTo>
                  <a:lnTo>
                    <a:pt x="1277112" y="2588260"/>
                  </a:lnTo>
                  <a:lnTo>
                    <a:pt x="1271492" y="2637063"/>
                  </a:lnTo>
                  <a:lnTo>
                    <a:pt x="1255485" y="2681865"/>
                  </a:lnTo>
                  <a:lnTo>
                    <a:pt x="1230365" y="2721386"/>
                  </a:lnTo>
                  <a:lnTo>
                    <a:pt x="1197407" y="2754348"/>
                  </a:lnTo>
                  <a:lnTo>
                    <a:pt x="1157887" y="2779475"/>
                  </a:lnTo>
                  <a:lnTo>
                    <a:pt x="1113079" y="2795489"/>
                  </a:lnTo>
                  <a:lnTo>
                    <a:pt x="1064260" y="2801110"/>
                  </a:lnTo>
                  <a:lnTo>
                    <a:pt x="212851" y="2801110"/>
                  </a:lnTo>
                  <a:lnTo>
                    <a:pt x="164032" y="2795489"/>
                  </a:lnTo>
                  <a:lnTo>
                    <a:pt x="119224" y="2779475"/>
                  </a:lnTo>
                  <a:lnTo>
                    <a:pt x="79704" y="2754348"/>
                  </a:lnTo>
                  <a:lnTo>
                    <a:pt x="46746" y="2721386"/>
                  </a:lnTo>
                  <a:lnTo>
                    <a:pt x="21626" y="2681865"/>
                  </a:lnTo>
                  <a:lnTo>
                    <a:pt x="5619" y="2637063"/>
                  </a:lnTo>
                  <a:lnTo>
                    <a:pt x="0" y="2588260"/>
                  </a:lnTo>
                  <a:lnTo>
                    <a:pt x="0" y="212852"/>
                  </a:lnTo>
                  <a:close/>
                </a:path>
              </a:pathLst>
            </a:custGeom>
            <a:noFill/>
            <a:ln w="28950" cap="flat" cmpd="sng">
              <a:solidFill>
                <a:srgbClr val="6F2F9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22370ee1d22_2_96"/>
          <p:cNvSpPr txBox="1">
            <a:spLocks noGrp="1"/>
          </p:cNvSpPr>
          <p:nvPr>
            <p:ph type="title"/>
          </p:nvPr>
        </p:nvSpPr>
        <p:spPr>
          <a:xfrm>
            <a:off x="1953895" y="0"/>
            <a:ext cx="4453890" cy="721360"/>
          </a:xfrm>
          <a:prstGeom prst="rect">
            <a:avLst/>
          </a:prstGeom>
          <a:noFill/>
          <a:ln>
            <a:noFill/>
          </a:ln>
        </p:spPr>
        <p:txBody>
          <a:bodyPr spcFirstLastPara="1" wrap="square" lIns="0" tIns="12700" rIns="0" bIns="0" anchor="t" anchorCtr="0">
            <a:spAutoFit/>
          </a:bodyPr>
          <a:lstStyle/>
          <a:p>
            <a:pPr marL="0" lvl="0" indent="0" algn="ctr" rtl="0">
              <a:lnSpc>
                <a:spcPct val="114166"/>
              </a:lnSpc>
              <a:spcBef>
                <a:spcPts val="0"/>
              </a:spcBef>
              <a:spcAft>
                <a:spcPts val="0"/>
              </a:spcAft>
              <a:buNone/>
            </a:pPr>
            <a:r>
              <a:rPr lang="es-AR"/>
              <a:t>Métricas para la evaluación de</a:t>
            </a:r>
            <a:endParaRPr/>
          </a:p>
          <a:p>
            <a:pPr marL="0" lvl="0" indent="0" algn="ctr" rtl="0">
              <a:lnSpc>
                <a:spcPct val="114166"/>
              </a:lnSpc>
              <a:spcBef>
                <a:spcPts val="0"/>
              </a:spcBef>
              <a:spcAft>
                <a:spcPts val="0"/>
              </a:spcAft>
              <a:buNone/>
            </a:pPr>
            <a:r>
              <a:rPr lang="es-AR"/>
              <a:t>modelos</a:t>
            </a:r>
            <a:endParaRPr/>
          </a:p>
        </p:txBody>
      </p:sp>
      <p:pic>
        <p:nvPicPr>
          <p:cNvPr id="476" name="Google Shape;476;g22370ee1d22_2_96"/>
          <p:cNvPicPr preferRelativeResize="0"/>
          <p:nvPr/>
        </p:nvPicPr>
        <p:blipFill rotWithShape="1">
          <a:blip r:embed="rId3">
            <a:alphaModFix/>
          </a:blip>
          <a:srcRect/>
          <a:stretch/>
        </p:blipFill>
        <p:spPr>
          <a:xfrm>
            <a:off x="64449" y="67939"/>
            <a:ext cx="1235522" cy="911992"/>
          </a:xfrm>
          <a:prstGeom prst="rect">
            <a:avLst/>
          </a:prstGeom>
          <a:noFill/>
          <a:ln>
            <a:noFill/>
          </a:ln>
        </p:spPr>
      </p:pic>
      <p:sp>
        <p:nvSpPr>
          <p:cNvPr id="477" name="Google Shape;477;g22370ee1d22_2_96"/>
          <p:cNvSpPr txBox="1"/>
          <p:nvPr/>
        </p:nvSpPr>
        <p:spPr>
          <a:xfrm>
            <a:off x="223520" y="1109598"/>
            <a:ext cx="8088630" cy="124460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Exhaustividad (Recall): Esta métrica nos dirá sobre la cantidad que el modelo es  capaz de identificar. En nuestro ejemplo nos contesta la pregunta: ¿Qué porcentaje  de los clientes están interesados, somos capaces de identificar</a:t>
            </a:r>
            <a:endParaRPr sz="1600">
              <a:latin typeface="Arial"/>
              <a:ea typeface="Arial"/>
              <a:cs typeface="Arial"/>
              <a:sym typeface="Arial"/>
            </a:endParaRPr>
          </a:p>
          <a:p>
            <a:pPr marL="0" marR="0" lvl="0" indent="0" algn="l" rtl="0">
              <a:lnSpc>
                <a:spcPct val="100000"/>
              </a:lnSpc>
              <a:spcBef>
                <a:spcPts val="25"/>
              </a:spcBef>
              <a:spcAft>
                <a:spcPts val="0"/>
              </a:spcAft>
              <a:buNone/>
            </a:pPr>
            <a:endParaRPr sz="165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Recall = VP / (VP+FN)</a:t>
            </a:r>
            <a:endParaRPr sz="1600">
              <a:latin typeface="Arial"/>
              <a:ea typeface="Arial"/>
              <a:cs typeface="Arial"/>
              <a:sym typeface="Arial"/>
            </a:endParaRPr>
          </a:p>
        </p:txBody>
      </p:sp>
      <p:grpSp>
        <p:nvGrpSpPr>
          <p:cNvPr id="478" name="Google Shape;478;g22370ee1d22_2_96"/>
          <p:cNvGrpSpPr/>
          <p:nvPr/>
        </p:nvGrpSpPr>
        <p:grpSpPr>
          <a:xfrm>
            <a:off x="3512057" y="2450624"/>
            <a:ext cx="3456940" cy="2479134"/>
            <a:chOff x="3512057" y="2450624"/>
            <a:chExt cx="3456940" cy="2479134"/>
          </a:xfrm>
        </p:grpSpPr>
        <p:pic>
          <p:nvPicPr>
            <p:cNvPr id="479" name="Google Shape;479;g22370ee1d22_2_96"/>
            <p:cNvPicPr preferRelativeResize="0"/>
            <p:nvPr/>
          </p:nvPicPr>
          <p:blipFill rotWithShape="1">
            <a:blip r:embed="rId3">
              <a:alphaModFix/>
            </a:blip>
            <a:srcRect/>
            <a:stretch/>
          </p:blipFill>
          <p:spPr>
            <a:xfrm>
              <a:off x="3593607" y="2450624"/>
              <a:ext cx="3171427" cy="2340831"/>
            </a:xfrm>
            <a:prstGeom prst="rect">
              <a:avLst/>
            </a:prstGeom>
            <a:noFill/>
            <a:ln>
              <a:noFill/>
            </a:ln>
          </p:spPr>
        </p:pic>
        <p:sp>
          <p:nvSpPr>
            <p:cNvPr id="480" name="Google Shape;480;g22370ee1d22_2_96"/>
            <p:cNvSpPr/>
            <p:nvPr/>
          </p:nvSpPr>
          <p:spPr>
            <a:xfrm>
              <a:off x="3512057" y="3861053"/>
              <a:ext cx="3456940" cy="1068705"/>
            </a:xfrm>
            <a:custGeom>
              <a:avLst/>
              <a:gdLst/>
              <a:ahLst/>
              <a:cxnLst/>
              <a:rect l="l" t="t" r="r" b="b"/>
              <a:pathLst>
                <a:path w="3456940" h="1068704" extrusionOk="0">
                  <a:moveTo>
                    <a:pt x="0" y="178054"/>
                  </a:moveTo>
                  <a:lnTo>
                    <a:pt x="6362" y="130720"/>
                  </a:lnTo>
                  <a:lnTo>
                    <a:pt x="24318" y="88186"/>
                  </a:lnTo>
                  <a:lnTo>
                    <a:pt x="52165" y="52150"/>
                  </a:lnTo>
                  <a:lnTo>
                    <a:pt x="88203" y="24309"/>
                  </a:lnTo>
                  <a:lnTo>
                    <a:pt x="130733" y="6360"/>
                  </a:lnTo>
                  <a:lnTo>
                    <a:pt x="178053" y="0"/>
                  </a:lnTo>
                  <a:lnTo>
                    <a:pt x="3278377" y="0"/>
                  </a:lnTo>
                  <a:lnTo>
                    <a:pt x="3325698" y="6360"/>
                  </a:lnTo>
                  <a:lnTo>
                    <a:pt x="3368228" y="24309"/>
                  </a:lnTo>
                  <a:lnTo>
                    <a:pt x="3404266" y="52150"/>
                  </a:lnTo>
                  <a:lnTo>
                    <a:pt x="3432113" y="88186"/>
                  </a:lnTo>
                  <a:lnTo>
                    <a:pt x="3450069" y="130720"/>
                  </a:lnTo>
                  <a:lnTo>
                    <a:pt x="3456432" y="178054"/>
                  </a:lnTo>
                  <a:lnTo>
                    <a:pt x="3456432" y="890270"/>
                  </a:lnTo>
                  <a:lnTo>
                    <a:pt x="3450069" y="937603"/>
                  </a:lnTo>
                  <a:lnTo>
                    <a:pt x="3432113" y="980137"/>
                  </a:lnTo>
                  <a:lnTo>
                    <a:pt x="3404266" y="1016173"/>
                  </a:lnTo>
                  <a:lnTo>
                    <a:pt x="3368228" y="1044014"/>
                  </a:lnTo>
                  <a:lnTo>
                    <a:pt x="3325698" y="1061963"/>
                  </a:lnTo>
                  <a:lnTo>
                    <a:pt x="3278377" y="1068324"/>
                  </a:lnTo>
                  <a:lnTo>
                    <a:pt x="178053" y="1068324"/>
                  </a:lnTo>
                  <a:lnTo>
                    <a:pt x="130733" y="1061963"/>
                  </a:lnTo>
                  <a:lnTo>
                    <a:pt x="88203" y="1044014"/>
                  </a:lnTo>
                  <a:lnTo>
                    <a:pt x="52165" y="1016173"/>
                  </a:lnTo>
                  <a:lnTo>
                    <a:pt x="24318" y="980137"/>
                  </a:lnTo>
                  <a:lnTo>
                    <a:pt x="6362" y="937603"/>
                  </a:lnTo>
                  <a:lnTo>
                    <a:pt x="0" y="890270"/>
                  </a:lnTo>
                  <a:lnTo>
                    <a:pt x="0" y="178054"/>
                  </a:lnTo>
                  <a:close/>
                </a:path>
              </a:pathLst>
            </a:custGeom>
            <a:noFill/>
            <a:ln w="28950" cap="flat" cmpd="sng">
              <a:solidFill>
                <a:srgbClr val="6F2F9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2370ee1d22_2_105"/>
          <p:cNvSpPr txBox="1">
            <a:spLocks noGrp="1"/>
          </p:cNvSpPr>
          <p:nvPr>
            <p:ph type="title"/>
          </p:nvPr>
        </p:nvSpPr>
        <p:spPr>
          <a:xfrm>
            <a:off x="1953895" y="0"/>
            <a:ext cx="4453890" cy="721360"/>
          </a:xfrm>
          <a:prstGeom prst="rect">
            <a:avLst/>
          </a:prstGeom>
          <a:noFill/>
          <a:ln>
            <a:noFill/>
          </a:ln>
        </p:spPr>
        <p:txBody>
          <a:bodyPr spcFirstLastPara="1" wrap="square" lIns="0" tIns="12700" rIns="0" bIns="0" anchor="t" anchorCtr="0">
            <a:spAutoFit/>
          </a:bodyPr>
          <a:lstStyle/>
          <a:p>
            <a:pPr marL="0" lvl="0" indent="0" algn="ctr" rtl="0">
              <a:lnSpc>
                <a:spcPct val="114166"/>
              </a:lnSpc>
              <a:spcBef>
                <a:spcPts val="0"/>
              </a:spcBef>
              <a:spcAft>
                <a:spcPts val="0"/>
              </a:spcAft>
              <a:buNone/>
            </a:pPr>
            <a:r>
              <a:rPr lang="es-AR"/>
              <a:t>Métricas para la evaluación de</a:t>
            </a:r>
            <a:endParaRPr/>
          </a:p>
          <a:p>
            <a:pPr marL="0" lvl="0" indent="0" algn="ctr" rtl="0">
              <a:lnSpc>
                <a:spcPct val="114166"/>
              </a:lnSpc>
              <a:spcBef>
                <a:spcPts val="0"/>
              </a:spcBef>
              <a:spcAft>
                <a:spcPts val="0"/>
              </a:spcAft>
              <a:buNone/>
            </a:pPr>
            <a:r>
              <a:rPr lang="es-AR"/>
              <a:t>modelos</a:t>
            </a:r>
            <a:endParaRPr/>
          </a:p>
        </p:txBody>
      </p:sp>
      <p:pic>
        <p:nvPicPr>
          <p:cNvPr id="486" name="Google Shape;486;g22370ee1d22_2_105"/>
          <p:cNvPicPr preferRelativeResize="0"/>
          <p:nvPr/>
        </p:nvPicPr>
        <p:blipFill rotWithShape="1">
          <a:blip r:embed="rId3">
            <a:alphaModFix/>
          </a:blip>
          <a:srcRect/>
          <a:stretch/>
        </p:blipFill>
        <p:spPr>
          <a:xfrm>
            <a:off x="64449" y="67939"/>
            <a:ext cx="1235522" cy="911992"/>
          </a:xfrm>
          <a:prstGeom prst="rect">
            <a:avLst/>
          </a:prstGeom>
          <a:noFill/>
          <a:ln>
            <a:noFill/>
          </a:ln>
        </p:spPr>
      </p:pic>
      <p:sp>
        <p:nvSpPr>
          <p:cNvPr id="487" name="Google Shape;487;g22370ee1d22_2_105"/>
          <p:cNvSpPr txBox="1"/>
          <p:nvPr/>
        </p:nvSpPr>
        <p:spPr>
          <a:xfrm>
            <a:off x="223520" y="1109598"/>
            <a:ext cx="7911465" cy="100076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Score F1 (F1 Score): esta métrica combina la precisión y la exhaustividad. Es una</a:t>
            </a:r>
            <a:endParaRPr sz="160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buena métrica porque con un solo valor podemos trabajar con ambas métricas.</a:t>
            </a:r>
            <a:endParaRPr sz="1600">
              <a:latin typeface="Arial"/>
              <a:ea typeface="Arial"/>
              <a:cs typeface="Arial"/>
              <a:sym typeface="Arial"/>
            </a:endParaRPr>
          </a:p>
          <a:p>
            <a:pPr marL="0" marR="0" lvl="0" indent="0" algn="l" rtl="0">
              <a:lnSpc>
                <a:spcPct val="100000"/>
              </a:lnSpc>
              <a:spcBef>
                <a:spcPts val="25"/>
              </a:spcBef>
              <a:spcAft>
                <a:spcPts val="0"/>
              </a:spcAft>
              <a:buNone/>
            </a:pPr>
            <a:endParaRPr sz="1650">
              <a:latin typeface="Arial"/>
              <a:ea typeface="Arial"/>
              <a:cs typeface="Arial"/>
              <a:sym typeface="Arial"/>
            </a:endParaRPr>
          </a:p>
          <a:p>
            <a:pPr marL="12700" marR="0" lvl="0" indent="0" algn="l" rtl="0">
              <a:lnSpc>
                <a:spcPct val="100000"/>
              </a:lnSpc>
              <a:spcBef>
                <a:spcPts val="0"/>
              </a:spcBef>
              <a:spcAft>
                <a:spcPts val="0"/>
              </a:spcAft>
              <a:buNone/>
            </a:pPr>
            <a:r>
              <a:rPr lang="es-AR" sz="1600" b="1" i="1">
                <a:solidFill>
                  <a:srgbClr val="5C63B7"/>
                </a:solidFill>
                <a:latin typeface="Arial"/>
                <a:ea typeface="Arial"/>
                <a:cs typeface="Arial"/>
                <a:sym typeface="Arial"/>
              </a:rPr>
              <a:t>F1 = 2 * [(precision * recall) / (presicion + recall)]</a:t>
            </a:r>
            <a:endParaRPr sz="16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1"/>
        <p:cNvGrpSpPr/>
        <p:nvPr/>
      </p:nvGrpSpPr>
      <p:grpSpPr>
        <a:xfrm>
          <a:off x="0" y="0"/>
          <a:ext cx="0" cy="0"/>
          <a:chOff x="0" y="0"/>
          <a:chExt cx="0" cy="0"/>
        </a:xfrm>
      </p:grpSpPr>
      <p:sp>
        <p:nvSpPr>
          <p:cNvPr id="162" name="Google Shape;162;p20"/>
          <p:cNvSpPr txBox="1"/>
          <p:nvPr/>
        </p:nvSpPr>
        <p:spPr>
          <a:xfrm>
            <a:off x="1776939" y="316821"/>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FFFFFF"/>
                </a:solidFill>
                <a:latin typeface="Open Sans"/>
                <a:ea typeface="Open Sans"/>
                <a:cs typeface="Open Sans"/>
                <a:sym typeface="Open Sans"/>
              </a:rPr>
              <a:t>…¿Y en Ciencia de Datos?</a:t>
            </a:r>
            <a:endParaRPr sz="2400" b="1" i="0" u="none" strike="noStrike" cap="none">
              <a:solidFill>
                <a:srgbClr val="FFFFFF"/>
              </a:solidFill>
              <a:latin typeface="Open Sans"/>
              <a:ea typeface="Open Sans"/>
              <a:cs typeface="Open Sans"/>
              <a:sym typeface="Open Sans"/>
            </a:endParaRPr>
          </a:p>
        </p:txBody>
      </p:sp>
      <p:sp>
        <p:nvSpPr>
          <p:cNvPr id="163" name="Google Shape;163;p20"/>
          <p:cNvSpPr txBox="1">
            <a:spLocks noGrp="1"/>
          </p:cNvSpPr>
          <p:nvPr>
            <p:ph type="subTitle" idx="1"/>
          </p:nvPr>
        </p:nvSpPr>
        <p:spPr>
          <a:xfrm>
            <a:off x="71873" y="1366352"/>
            <a:ext cx="4706400" cy="79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s-AR" sz="1600" i="1">
                <a:solidFill>
                  <a:schemeClr val="lt1"/>
                </a:solidFill>
              </a:rPr>
              <a:t>La generación de un modelo se lo denomina </a:t>
            </a:r>
            <a:r>
              <a:rPr lang="es-AR" sz="1600" i="1" u="sng">
                <a:solidFill>
                  <a:schemeClr val="lt1"/>
                </a:solidFill>
              </a:rPr>
              <a:t>Inducción</a:t>
            </a:r>
            <a:endParaRPr sz="1600" i="1" u="sng">
              <a:solidFill>
                <a:schemeClr val="lt1"/>
              </a:solidFill>
            </a:endParaRPr>
          </a:p>
        </p:txBody>
      </p:sp>
      <p:sp>
        <p:nvSpPr>
          <p:cNvPr id="164" name="Google Shape;164;p20"/>
          <p:cNvSpPr txBox="1"/>
          <p:nvPr/>
        </p:nvSpPr>
        <p:spPr>
          <a:xfrm>
            <a:off x="1440889" y="2332414"/>
            <a:ext cx="4706400"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Generalización de un caso en base a reglas.</a:t>
            </a:r>
            <a:endParaRPr sz="1600" b="1" i="1" u="none" strike="noStrike" cap="none">
              <a:solidFill>
                <a:schemeClr val="lt1"/>
              </a:solidFill>
              <a:latin typeface="Open Sans"/>
              <a:ea typeface="Open Sans"/>
              <a:cs typeface="Open Sans"/>
              <a:sym typeface="Open Sans"/>
            </a:endParaRPr>
          </a:p>
        </p:txBody>
      </p:sp>
      <p:sp>
        <p:nvSpPr>
          <p:cNvPr id="165" name="Google Shape;165;p20"/>
          <p:cNvSpPr txBox="1"/>
          <p:nvPr/>
        </p:nvSpPr>
        <p:spPr>
          <a:xfrm>
            <a:off x="3974862" y="3298476"/>
            <a:ext cx="4706400"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AR" sz="1600" b="1" i="1" u="none" strike="noStrike" cap="none">
                <a:solidFill>
                  <a:schemeClr val="lt1"/>
                </a:solidFill>
                <a:latin typeface="Open Sans"/>
                <a:ea typeface="Open Sans"/>
                <a:cs typeface="Open Sans"/>
                <a:sym typeface="Open Sans"/>
              </a:rPr>
              <a:t>Básicamente, se utiliza una muestra </a:t>
            </a:r>
            <a:r>
              <a:rPr lang="es-AR" sz="1600" b="1" i="1" u="sng" strike="noStrike" cap="none">
                <a:solidFill>
                  <a:schemeClr val="lt1"/>
                </a:solidFill>
                <a:latin typeface="Open Sans"/>
                <a:ea typeface="Open Sans"/>
                <a:cs typeface="Open Sans"/>
                <a:sym typeface="Open Sans"/>
              </a:rPr>
              <a:t>representativa</a:t>
            </a:r>
            <a:r>
              <a:rPr lang="es-AR" sz="1600" b="1" i="1" u="none" strike="noStrike" cap="none">
                <a:solidFill>
                  <a:schemeClr val="lt1"/>
                </a:solidFill>
                <a:latin typeface="Open Sans"/>
                <a:ea typeface="Open Sans"/>
                <a:cs typeface="Open Sans"/>
                <a:sym typeface="Open Sans"/>
              </a:rPr>
              <a:t> de la realidad y se trata de identificar y proyectar al universo total</a:t>
            </a:r>
            <a:endParaRPr sz="1600" b="1" i="1" u="none" strike="noStrike" cap="none">
              <a:solidFill>
                <a:schemeClr val="lt1"/>
              </a:solidFill>
              <a:latin typeface="Open Sans"/>
              <a:ea typeface="Open Sans"/>
              <a:cs typeface="Open Sans"/>
              <a:sym typeface="Open Sans"/>
            </a:endParaRPr>
          </a:p>
        </p:txBody>
      </p:sp>
      <p:sp>
        <p:nvSpPr>
          <p:cNvPr id="166" name="Google Shape;166;p20"/>
          <p:cNvSpPr/>
          <p:nvPr/>
        </p:nvSpPr>
        <p:spPr>
          <a:xfrm rot="5400000">
            <a:off x="340963" y="2069906"/>
            <a:ext cx="1064017" cy="891153"/>
          </a:xfrm>
          <a:prstGeom prst="bentUpArrow">
            <a:avLst>
              <a:gd name="adj1" fmla="val 25000"/>
              <a:gd name="adj2" fmla="val 25000"/>
              <a:gd name="adj3" fmla="val 25000"/>
            </a:avLst>
          </a:prstGeom>
          <a:solidFill>
            <a:schemeClr val="l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6"/>
        <p:cNvGrpSpPr/>
        <p:nvPr/>
      </p:nvGrpSpPr>
      <p:grpSpPr>
        <a:xfrm>
          <a:off x="0" y="0"/>
          <a:ext cx="0" cy="0"/>
          <a:chOff x="0" y="0"/>
          <a:chExt cx="0" cy="0"/>
        </a:xfrm>
      </p:grpSpPr>
      <p:sp>
        <p:nvSpPr>
          <p:cNvPr id="177" name="Google Shape;177;p22"/>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2"/>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…Un poco de Nomenclatura</a:t>
            </a:r>
            <a:endParaRPr sz="2400" b="1" i="0" u="none" strike="noStrike" cap="none">
              <a:solidFill>
                <a:srgbClr val="1E5F9F"/>
              </a:solidFill>
              <a:latin typeface="Open Sans"/>
              <a:ea typeface="Open Sans"/>
              <a:cs typeface="Open Sans"/>
              <a:sym typeface="Open Sans"/>
            </a:endParaRPr>
          </a:p>
        </p:txBody>
      </p:sp>
      <p:pic>
        <p:nvPicPr>
          <p:cNvPr id="179" name="Google Shape;179;p22"/>
          <p:cNvPicPr preferRelativeResize="0"/>
          <p:nvPr/>
        </p:nvPicPr>
        <p:blipFill rotWithShape="1">
          <a:blip r:embed="rId3">
            <a:alphaModFix/>
          </a:blip>
          <a:srcRect/>
          <a:stretch/>
        </p:blipFill>
        <p:spPr>
          <a:xfrm>
            <a:off x="4955301" y="870381"/>
            <a:ext cx="4060628" cy="3135931"/>
          </a:xfrm>
          <a:prstGeom prst="rect">
            <a:avLst/>
          </a:prstGeom>
          <a:noFill/>
          <a:ln>
            <a:noFill/>
          </a:ln>
        </p:spPr>
      </p:pic>
      <p:sp>
        <p:nvSpPr>
          <p:cNvPr id="180" name="Google Shape;180;p22"/>
          <p:cNvSpPr txBox="1"/>
          <p:nvPr/>
        </p:nvSpPr>
        <p:spPr>
          <a:xfrm>
            <a:off x="0" y="595825"/>
            <a:ext cx="426978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El proceso por el cual se crea el modelo en base a los datos se denomina Algoritmo de inducción o “learner”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181" name="Google Shape;181;p22"/>
          <p:cNvSpPr txBox="1"/>
          <p:nvPr/>
        </p:nvSpPr>
        <p:spPr>
          <a:xfrm>
            <a:off x="206644" y="2763005"/>
            <a:ext cx="4269783"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Los datos se dividen en dos partes: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Datos de entrenamiento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 typeface="Arial"/>
              <a:buChar char="-"/>
            </a:pPr>
            <a:r>
              <a:rPr lang="es-AR" sz="1600" b="1" i="1" u="none" strike="noStrike" cap="none">
                <a:solidFill>
                  <a:srgbClr val="5963B8"/>
                </a:solidFill>
                <a:latin typeface="Arial"/>
                <a:ea typeface="Arial"/>
                <a:cs typeface="Arial"/>
                <a:sym typeface="Arial"/>
              </a:rPr>
              <a:t>Datos de 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
        <p:nvSpPr>
          <p:cNvPr id="182" name="Google Shape;182;p22"/>
          <p:cNvSpPr/>
          <p:nvPr/>
        </p:nvSpPr>
        <p:spPr>
          <a:xfrm>
            <a:off x="2176361" y="3657600"/>
            <a:ext cx="898902" cy="883403"/>
          </a:xfrm>
          <a:prstGeom prst="downArrow">
            <a:avLst>
              <a:gd name="adj1" fmla="val 50000"/>
              <a:gd name="adj2" fmla="val 50000"/>
            </a:avLst>
          </a:prstGeom>
          <a:solidFill>
            <a:schemeClr val="accent1"/>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 name="Google Shape;183;p22"/>
          <p:cNvSpPr txBox="1"/>
          <p:nvPr/>
        </p:nvSpPr>
        <p:spPr>
          <a:xfrm>
            <a:off x="77885" y="4605712"/>
            <a:ext cx="660188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Estos datos se los denominan “datos etiquetados”</a:t>
            </a:r>
            <a:endParaRPr sz="1600" b="1" i="1" u="none" strike="noStrike" cap="none">
              <a:solidFill>
                <a:srgbClr val="5963B8"/>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p:nvSpPr>
          <p:cNvPr id="189" name="Google Shape;189;g107ad626b50_0_2"/>
          <p:cNvSpPr txBox="1"/>
          <p:nvPr/>
        </p:nvSpPr>
        <p:spPr>
          <a:xfrm>
            <a:off x="1195225" y="1195225"/>
            <a:ext cx="676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107ad626b50_0_2"/>
          <p:cNvSpPr txBox="1"/>
          <p:nvPr/>
        </p:nvSpPr>
        <p:spPr>
          <a:xfrm>
            <a:off x="1299861" y="0"/>
            <a:ext cx="5762400" cy="6999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FFFFFF"/>
              </a:buClr>
              <a:buSzPts val="2400"/>
              <a:buFont typeface="Open Sans"/>
              <a:buNone/>
            </a:pPr>
            <a:r>
              <a:rPr lang="es-AR" sz="2400" b="1" i="0" u="none" strike="noStrike" cap="none">
                <a:solidFill>
                  <a:srgbClr val="1E5F9F"/>
                </a:solidFill>
                <a:latin typeface="Open Sans"/>
                <a:ea typeface="Open Sans"/>
                <a:cs typeface="Open Sans"/>
                <a:sym typeface="Open Sans"/>
              </a:rPr>
              <a:t>…Un poco de Nomenclatura</a:t>
            </a:r>
            <a:endParaRPr sz="2400" b="1" i="0" u="none" strike="noStrike" cap="none">
              <a:solidFill>
                <a:srgbClr val="1E5F9F"/>
              </a:solidFill>
              <a:latin typeface="Open Sans"/>
              <a:ea typeface="Open Sans"/>
              <a:cs typeface="Open Sans"/>
              <a:sym typeface="Open Sans"/>
            </a:endParaRPr>
          </a:p>
        </p:txBody>
      </p:sp>
      <p:pic>
        <p:nvPicPr>
          <p:cNvPr id="191" name="Google Shape;191;g107ad626b50_0_2"/>
          <p:cNvPicPr preferRelativeResize="0"/>
          <p:nvPr/>
        </p:nvPicPr>
        <p:blipFill rotWithShape="1">
          <a:blip r:embed="rId3">
            <a:alphaModFix/>
          </a:blip>
          <a:srcRect/>
          <a:stretch/>
        </p:blipFill>
        <p:spPr>
          <a:xfrm>
            <a:off x="179430" y="1010941"/>
            <a:ext cx="5963737" cy="1740008"/>
          </a:xfrm>
          <a:prstGeom prst="rect">
            <a:avLst/>
          </a:prstGeom>
          <a:noFill/>
          <a:ln>
            <a:noFill/>
          </a:ln>
        </p:spPr>
      </p:pic>
      <p:sp>
        <p:nvSpPr>
          <p:cNvPr id="192" name="Google Shape;192;g107ad626b50_0_2"/>
          <p:cNvSpPr/>
          <p:nvPr/>
        </p:nvSpPr>
        <p:spPr>
          <a:xfrm>
            <a:off x="194928" y="1084881"/>
            <a:ext cx="5299221" cy="193729"/>
          </a:xfrm>
          <a:prstGeom prst="rect">
            <a:avLst/>
          </a:prstGeom>
          <a:no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g107ad626b50_0_2"/>
          <p:cNvSpPr txBox="1"/>
          <p:nvPr/>
        </p:nvSpPr>
        <p:spPr>
          <a:xfrm>
            <a:off x="469637" y="3061990"/>
            <a:ext cx="7271765" cy="79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Las variables de un dataset se pueden llamar de muchas maneras: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Variables Independientes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Variables explicativas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AR" sz="1600" b="1" i="1" u="none" strike="noStrike" cap="none">
                <a:solidFill>
                  <a:srgbClr val="5963B8"/>
                </a:solidFill>
                <a:latin typeface="Arial"/>
                <a:ea typeface="Arial"/>
                <a:cs typeface="Arial"/>
                <a:sym typeface="Arial"/>
              </a:rPr>
              <a:t>Features</a:t>
            </a:r>
            <a:endParaRPr sz="1600" b="1" i="1" u="none" strike="noStrike" cap="none">
              <a:solidFill>
                <a:srgbClr val="5963B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1" u="none" strike="noStrike" cap="none">
              <a:solidFill>
                <a:srgbClr val="5963B8"/>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Digital House">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3691</Words>
  <Application>Microsoft Office PowerPoint</Application>
  <PresentationFormat>On-screen Show (16:9)</PresentationFormat>
  <Paragraphs>347</Paragraphs>
  <Slides>55</Slides>
  <Notes>55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Open Sans</vt:lpstr>
      <vt:lpstr>Arial</vt:lpstr>
      <vt:lpstr>Rajdhani</vt:lpstr>
      <vt:lpstr>Open Sans SemiBold</vt:lpstr>
      <vt:lpstr>Times New Roman</vt:lpstr>
      <vt:lpstr>Digital House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Evaluación de Modelos</vt:lpstr>
      <vt:lpstr>Evaluación de Modelos  Ejemplo…</vt:lpstr>
      <vt:lpstr>Métricas para la evaluación de modelos</vt:lpstr>
      <vt:lpstr>Métricas para la evaluación de modelos</vt:lpstr>
      <vt:lpstr>Métricas para la evaluación de modelos</vt:lpstr>
      <vt:lpstr>Métricas para la evaluación de modelos</vt:lpstr>
      <vt:lpstr>Métricas para la evaluación de modelos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Diego Tauziet</cp:lastModifiedBy>
  <cp:revision>2</cp:revision>
  <dcterms:modified xsi:type="dcterms:W3CDTF">2023-09-26T16:00:27Z</dcterms:modified>
</cp:coreProperties>
</file>